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3"/>
  </p:notesMasterIdLst>
  <p:sldIdLst>
    <p:sldId id="260" r:id="rId2"/>
    <p:sldId id="308" r:id="rId3"/>
    <p:sldId id="298"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Διαφάνεια Τίτλου" id="{EAB62181-E676-41BE-99C1-BD60434682EE}">
          <p14:sldIdLst>
            <p14:sldId id="260"/>
            <p14:sldId id="308"/>
          </p14:sldIdLst>
        </p14:section>
        <p14:section name="1.ΥΠΟΔΟΜΕΣ" id="{4D44AF69-C2D2-4A8C-857A-1F7474211C00}">
          <p14:sldIdLst>
            <p14:sldId id="298"/>
            <p14:sldId id="367"/>
            <p14:sldId id="368"/>
          </p14:sldIdLst>
        </p14:section>
        <p14:section name="2.ΑΝΘΡΩΠΙΝΟ ΔΥΝΑΜΙΚΟ" id="{452F7D02-05C7-402C-8057-069A58FD9EAD}">
          <p14:sldIdLst>
            <p14:sldId id="369"/>
            <p14:sldId id="370"/>
            <p14:sldId id="371"/>
            <p14:sldId id="372"/>
            <p14:sldId id="373"/>
            <p14:sldId id="374"/>
          </p14:sldIdLst>
        </p14:section>
        <p14:section name="3.ΜΑΘΗΤΕΣ" id="{19BE052D-A768-42E3-A22A-0E65831572E3}">
          <p14:sldIdLst>
            <p14:sldId id="375"/>
            <p14:sldId id="376"/>
            <p14:sldId id="377"/>
            <p14:sldId id="378"/>
            <p14:sldId id="379"/>
            <p14:sldId id="380"/>
            <p14:sldId id="381"/>
            <p14:sldId id="382"/>
            <p14:sldId id="383"/>
            <p14:sldId id="3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ina Fatourou" initials="PF" lastIdx="9" clrIdx="0">
    <p:extLst>
      <p:ext uri="{19B8F6BF-5375-455C-9EA6-DF929625EA0E}">
        <p15:presenceInfo xmlns:p15="http://schemas.microsoft.com/office/powerpoint/2012/main" userId="9fdd9880b05c90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D1C"/>
    <a:srgbClr val="297E9B"/>
    <a:srgbClr val="C0BA68"/>
    <a:srgbClr val="8481C9"/>
    <a:srgbClr val="EA7264"/>
    <a:srgbClr val="FBB636"/>
    <a:srgbClr val="2CAE86"/>
    <a:srgbClr val="8987CB"/>
    <a:srgbClr val="DFDEF1"/>
    <a:srgbClr val="FC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3C967-56AE-4EFC-8339-FC4BFAD427E8}" v="16" dt="2021-11-02T08:40:39.94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446" y="168"/>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Ημερήσιες</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8</c:v>
                </c:pt>
                <c:pt idx="1">
                  <c:v>10</c:v>
                </c:pt>
                <c:pt idx="2">
                  <c:v>11</c:v>
                </c:pt>
                <c:pt idx="3">
                  <c:v>10</c:v>
                </c:pt>
                <c:pt idx="4">
                  <c:v>10</c:v>
                </c:pt>
                <c:pt idx="5">
                  <c:v>13</c:v>
                </c:pt>
              </c:numCache>
            </c:numRef>
          </c:val>
          <c:smooth val="0"/>
          <c:extLst>
            <c:ext xmlns:c16="http://schemas.microsoft.com/office/drawing/2014/chart" uri="{C3380CC4-5D6E-409C-BE32-E72D297353CC}">
              <c16:uniqueId val="{00000000-1DFB-4A1D-ACCE-E3CB5885DB06}"/>
            </c:ext>
          </c:extLst>
        </c:ser>
        <c:ser>
          <c:idx val="1"/>
          <c:order val="1"/>
          <c:tx>
            <c:strRef>
              <c:f>Φύλλο1!$C$1</c:f>
              <c:strCache>
                <c:ptCount val="1"/>
                <c:pt idx="0">
                  <c:v>Απογευματινές</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General</c:formatCode>
                <c:ptCount val="6"/>
                <c:pt idx="0">
                  <c:v>84</c:v>
                </c:pt>
                <c:pt idx="1">
                  <c:v>80</c:v>
                </c:pt>
                <c:pt idx="2">
                  <c:v>80</c:v>
                </c:pt>
                <c:pt idx="3">
                  <c:v>88</c:v>
                </c:pt>
                <c:pt idx="4">
                  <c:v>89</c:v>
                </c:pt>
                <c:pt idx="5">
                  <c:v>86</c:v>
                </c:pt>
              </c:numCache>
            </c:numRef>
          </c:val>
          <c:smooth val="0"/>
          <c:extLst>
            <c:ext xmlns:c16="http://schemas.microsoft.com/office/drawing/2014/chart" uri="{C3380CC4-5D6E-409C-BE32-E72D297353CC}">
              <c16:uniqueId val="{00000001-1DFB-4A1D-ACCE-E3CB5885DB06}"/>
            </c:ext>
          </c:extLst>
        </c:ser>
        <c:ser>
          <c:idx val="2"/>
          <c:order val="2"/>
          <c:tx>
            <c:strRef>
              <c:f>Φύλλο1!$D$1</c:f>
              <c:strCache>
                <c:ptCount val="1"/>
                <c:pt idx="0">
                  <c:v>Σύνολο</c:v>
                </c:pt>
              </c:strCache>
            </c:strRef>
          </c:tx>
          <c:spPr>
            <a:ln w="28575" cap="rnd">
              <a:solidFill>
                <a:schemeClr val="bg2">
                  <a:lumMod val="50000"/>
                </a:schemeClr>
              </a:solidFill>
              <a:round/>
            </a:ln>
            <a:effectLst/>
          </c:spPr>
          <c:marker>
            <c:symbol val="circle"/>
            <c:size val="10"/>
            <c:spPr>
              <a:solidFill>
                <a:schemeClr val="bg2">
                  <a:lumMod val="50000"/>
                </a:schemeClr>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General</c:formatCode>
                <c:ptCount val="6"/>
                <c:pt idx="0">
                  <c:v>92</c:v>
                </c:pt>
                <c:pt idx="1">
                  <c:v>90</c:v>
                </c:pt>
                <c:pt idx="2">
                  <c:v>91</c:v>
                </c:pt>
                <c:pt idx="3">
                  <c:v>98</c:v>
                </c:pt>
                <c:pt idx="4">
                  <c:v>99</c:v>
                </c:pt>
                <c:pt idx="5">
                  <c:v>99</c:v>
                </c:pt>
              </c:numCache>
            </c:numRef>
          </c:val>
          <c:smooth val="0"/>
          <c:extLst>
            <c:ext xmlns:c16="http://schemas.microsoft.com/office/drawing/2014/chart" uri="{C3380CC4-5D6E-409C-BE32-E72D297353CC}">
              <c16:uniqueId val="{00000002-1DFB-4A1D-ACCE-E3CB5885DB06}"/>
            </c:ext>
          </c:extLst>
        </c:ser>
        <c:dLbls>
          <c:showLegendKey val="0"/>
          <c:showVal val="0"/>
          <c:showCatName val="0"/>
          <c:showSerName val="0"/>
          <c:showPercent val="0"/>
          <c:showBubbleSize val="0"/>
        </c:dLbls>
        <c:marker val="1"/>
        <c:smooth val="0"/>
        <c:axId val="249115136"/>
        <c:axId val="135047424"/>
      </c:lineChart>
      <c:catAx>
        <c:axId val="24911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135047424"/>
        <c:crosses val="autoZero"/>
        <c:auto val="1"/>
        <c:lblAlgn val="ctr"/>
        <c:lblOffset val="100"/>
        <c:noMultiLvlLbl val="0"/>
      </c:catAx>
      <c:valAx>
        <c:axId val="135047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11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Εκπαιδευτικοί / τμήμα</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Κρήτη</c:v>
                </c:pt>
                <c:pt idx="1">
                  <c:v>Δυτική Ελλάδα</c:v>
                </c:pt>
                <c:pt idx="2">
                  <c:v>Στερεά Ελλάδα</c:v>
                </c:pt>
                <c:pt idx="3">
                  <c:v>Αττική</c:v>
                </c:pt>
                <c:pt idx="4">
                  <c:v>Σύνολο χώρας</c:v>
                </c:pt>
                <c:pt idx="5">
                  <c:v>Κεντρική Μακεδονία</c:v>
                </c:pt>
                <c:pt idx="6">
                  <c:v>Θεσσαλία</c:v>
                </c:pt>
                <c:pt idx="7">
                  <c:v>Δυτική Μακεδονία</c:v>
                </c:pt>
                <c:pt idx="8">
                  <c:v>Βόρειο Αιγαίο</c:v>
                </c:pt>
                <c:pt idx="9">
                  <c:v>Ανατολική Μακεδονία &amp; Θράκη</c:v>
                </c:pt>
                <c:pt idx="10">
                  <c:v>Νότιο Αιγαίο</c:v>
                </c:pt>
                <c:pt idx="11">
                  <c:v>Ήπειρος</c:v>
                </c:pt>
                <c:pt idx="12">
                  <c:v>Πελοπόννησος</c:v>
                </c:pt>
                <c:pt idx="13">
                  <c:v>Ιόνιοι Νήσοι</c:v>
                </c:pt>
              </c:strCache>
            </c:strRef>
          </c:cat>
          <c:val>
            <c:numRef>
              <c:f>Φύλλο1!$B$2:$B$15</c:f>
              <c:numCache>
                <c:formatCode>0.0</c:formatCode>
                <c:ptCount val="14"/>
                <c:pt idx="0">
                  <c:v>0.7</c:v>
                </c:pt>
                <c:pt idx="1">
                  <c:v>0.7</c:v>
                </c:pt>
                <c:pt idx="2">
                  <c:v>0.8</c:v>
                </c:pt>
                <c:pt idx="3">
                  <c:v>0.8</c:v>
                </c:pt>
                <c:pt idx="4">
                  <c:v>0.9</c:v>
                </c:pt>
                <c:pt idx="5">
                  <c:v>0.9</c:v>
                </c:pt>
                <c:pt idx="6">
                  <c:v>0.9</c:v>
                </c:pt>
                <c:pt idx="7">
                  <c:v>0.9</c:v>
                </c:pt>
                <c:pt idx="8">
                  <c:v>0.9</c:v>
                </c:pt>
                <c:pt idx="9">
                  <c:v>1</c:v>
                </c:pt>
                <c:pt idx="10">
                  <c:v>1</c:v>
                </c:pt>
                <c:pt idx="11">
                  <c:v>1.1000000000000001</c:v>
                </c:pt>
                <c:pt idx="12">
                  <c:v>1.1000000000000001</c:v>
                </c:pt>
                <c:pt idx="13">
                  <c:v>1.2</c:v>
                </c:pt>
              </c:numCache>
            </c:numRef>
          </c:val>
          <c:extLst>
            <c:ext xmlns:c16="http://schemas.microsoft.com/office/drawing/2014/chart" uri="{C3380CC4-5D6E-409C-BE32-E72D297353CC}">
              <c16:uniqueId val="{00000000-C3BF-4A18-9674-DD71AA8AADA0}"/>
            </c:ext>
          </c:extLst>
        </c:ser>
        <c:dLbls>
          <c:showLegendKey val="0"/>
          <c:showVal val="0"/>
          <c:showCatName val="0"/>
          <c:showSerName val="0"/>
          <c:showPercent val="0"/>
          <c:showBubbleSize val="0"/>
        </c:dLbls>
        <c:gapWidth val="45"/>
        <c:overlap val="100"/>
        <c:axId val="249977344"/>
        <c:axId val="248120448"/>
      </c:barChart>
      <c:catAx>
        <c:axId val="249977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8120448"/>
        <c:crosses val="autoZero"/>
        <c:auto val="1"/>
        <c:lblAlgn val="ctr"/>
        <c:lblOffset val="100"/>
        <c:noMultiLvlLbl val="0"/>
      </c:catAx>
      <c:valAx>
        <c:axId val="2481204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9977344"/>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Φύλλο1!$B$1</c:f>
              <c:strCache>
                <c:ptCount val="1"/>
                <c:pt idx="0">
                  <c:v>Διευθυντικές θέσεις</c:v>
                </c:pt>
              </c:strCache>
            </c:strRef>
          </c:tx>
          <c:spPr>
            <a:ln w="28575" cap="rnd">
              <a:solidFill>
                <a:srgbClr val="6CA49B"/>
              </a:solidFill>
              <a:round/>
            </a:ln>
            <a:effectLst/>
          </c:spPr>
          <c:marker>
            <c:symbol val="circle"/>
            <c:size val="10"/>
            <c:spPr>
              <a:solidFill>
                <a:srgbClr val="6CA4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c:formatCode>
                <c:ptCount val="6"/>
                <c:pt idx="0">
                  <c:v>0.38016528925619836</c:v>
                </c:pt>
                <c:pt idx="1">
                  <c:v>0.3923076923076923</c:v>
                </c:pt>
                <c:pt idx="2">
                  <c:v>0.3923076923076923</c:v>
                </c:pt>
                <c:pt idx="3">
                  <c:v>0.35135135135135137</c:v>
                </c:pt>
                <c:pt idx="4">
                  <c:v>0.35664335664335667</c:v>
                </c:pt>
                <c:pt idx="5">
                  <c:v>0.38686131386861317</c:v>
                </c:pt>
              </c:numCache>
            </c:numRef>
          </c:val>
          <c:smooth val="0"/>
          <c:extLst>
            <c:ext xmlns:c16="http://schemas.microsoft.com/office/drawing/2014/chart" uri="{C3380CC4-5D6E-409C-BE32-E72D297353CC}">
              <c16:uniqueId val="{00000000-AC5E-4057-ABF9-B0CA0A740E4C}"/>
            </c:ext>
          </c:extLst>
        </c:ser>
        <c:ser>
          <c:idx val="1"/>
          <c:order val="1"/>
          <c:tx>
            <c:strRef>
              <c:f>Φύλλο1!$C$1</c:f>
              <c:strCache>
                <c:ptCount val="1"/>
                <c:pt idx="0">
                  <c:v>Μη διευθυντικές θέσεις</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c:formatCode>
                <c:ptCount val="6"/>
                <c:pt idx="0">
                  <c:v>0.66200762388818302</c:v>
                </c:pt>
                <c:pt idx="1">
                  <c:v>0.64381720430107525</c:v>
                </c:pt>
                <c:pt idx="2">
                  <c:v>0.6256613756613757</c:v>
                </c:pt>
                <c:pt idx="3">
                  <c:v>0.63461538461538458</c:v>
                </c:pt>
                <c:pt idx="4">
                  <c:v>0.62421052631578944</c:v>
                </c:pt>
                <c:pt idx="5">
                  <c:v>0.6305858987090367</c:v>
                </c:pt>
              </c:numCache>
            </c:numRef>
          </c:val>
          <c:smooth val="0"/>
          <c:extLst>
            <c:ext xmlns:c16="http://schemas.microsoft.com/office/drawing/2014/chart" uri="{C3380CC4-5D6E-409C-BE32-E72D297353CC}">
              <c16:uniqueId val="{00000001-AC5E-4057-ABF9-B0CA0A740E4C}"/>
            </c:ext>
          </c:extLst>
        </c:ser>
        <c:dLbls>
          <c:showLegendKey val="0"/>
          <c:showVal val="0"/>
          <c:showCatName val="0"/>
          <c:showSerName val="0"/>
          <c:showPercent val="0"/>
          <c:showBubbleSize val="0"/>
        </c:dLbls>
        <c:marker val="1"/>
        <c:smooth val="0"/>
        <c:axId val="250388992"/>
        <c:axId val="248122752"/>
      </c:lineChart>
      <c:catAx>
        <c:axId val="25038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8122752"/>
        <c:crosses val="autoZero"/>
        <c:auto val="1"/>
        <c:lblAlgn val="ctr"/>
        <c:lblOffset val="100"/>
        <c:noMultiLvlLbl val="0"/>
      </c:catAx>
      <c:valAx>
        <c:axId val="248122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503889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Στήλη1</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1.6</c:v>
                </c:pt>
                <c:pt idx="1">
                  <c:v>1.5</c:v>
                </c:pt>
                <c:pt idx="2">
                  <c:v>1.8</c:v>
                </c:pt>
                <c:pt idx="3">
                  <c:v>1.9</c:v>
                </c:pt>
                <c:pt idx="4">
                  <c:v>2.2000000000000002</c:v>
                </c:pt>
                <c:pt idx="5">
                  <c:v>1.7</c:v>
                </c:pt>
              </c:numCache>
            </c:numRef>
          </c:val>
          <c:smooth val="0"/>
          <c:extLst>
            <c:ext xmlns:c16="http://schemas.microsoft.com/office/drawing/2014/chart" uri="{C3380CC4-5D6E-409C-BE32-E72D297353CC}">
              <c16:uniqueId val="{00000000-1DFB-4A1D-ACCE-E3CB5885DB06}"/>
            </c:ext>
          </c:extLst>
        </c:ser>
        <c:dLbls>
          <c:showLegendKey val="0"/>
          <c:showVal val="0"/>
          <c:showCatName val="0"/>
          <c:showSerName val="0"/>
          <c:showPercent val="0"/>
          <c:showBubbleSize val="0"/>
        </c:dLbls>
        <c:marker val="1"/>
        <c:smooth val="0"/>
        <c:axId val="250929152"/>
        <c:axId val="248125056"/>
      </c:lineChart>
      <c:catAx>
        <c:axId val="25092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8125056"/>
        <c:crosses val="autoZero"/>
        <c:auto val="1"/>
        <c:lblAlgn val="ctr"/>
        <c:lblOffset val="100"/>
        <c:noMultiLvlLbl val="0"/>
      </c:catAx>
      <c:valAx>
        <c:axId val="248125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29152"/>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Λοιπό / μονάδα</c:v>
                </c:pt>
              </c:strCache>
            </c:strRef>
          </c:tx>
          <c:spPr>
            <a:solidFill>
              <a:srgbClr val="297E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Ιόνιοι Νήσοι</c:v>
                </c:pt>
                <c:pt idx="1">
                  <c:v>Ήπειρος</c:v>
                </c:pt>
                <c:pt idx="2">
                  <c:v>Δυτική Ελλάδα</c:v>
                </c:pt>
                <c:pt idx="3">
                  <c:v>Πελοπόννησος</c:v>
                </c:pt>
                <c:pt idx="4">
                  <c:v>Νότιο Αιγαίο</c:v>
                </c:pt>
                <c:pt idx="5">
                  <c:v>Αττική</c:v>
                </c:pt>
                <c:pt idx="6">
                  <c:v>Δυτική Μακεδονία</c:v>
                </c:pt>
                <c:pt idx="7">
                  <c:v>Στερεά Ελλάδα</c:v>
                </c:pt>
                <c:pt idx="8">
                  <c:v>Σύνολο χώρας</c:v>
                </c:pt>
                <c:pt idx="9">
                  <c:v>Θεσσαλία</c:v>
                </c:pt>
                <c:pt idx="10">
                  <c:v>Ανατολική Μακεδονία &amp; Θράκη</c:v>
                </c:pt>
                <c:pt idx="11">
                  <c:v>Κρήτη</c:v>
                </c:pt>
                <c:pt idx="12">
                  <c:v>Κεντρική Μακεδονία</c:v>
                </c:pt>
                <c:pt idx="13">
                  <c:v>Βόρειο Αιγαίο</c:v>
                </c:pt>
              </c:strCache>
            </c:strRef>
          </c:cat>
          <c:val>
            <c:numRef>
              <c:f>Φύλλο1!$B$2:$B$15</c:f>
              <c:numCache>
                <c:formatCode>0</c:formatCode>
                <c:ptCount val="14"/>
                <c:pt idx="0">
                  <c:v>0.5</c:v>
                </c:pt>
                <c:pt idx="1">
                  <c:v>1.2</c:v>
                </c:pt>
                <c:pt idx="2">
                  <c:v>1.3</c:v>
                </c:pt>
                <c:pt idx="3">
                  <c:v>1.5</c:v>
                </c:pt>
                <c:pt idx="4">
                  <c:v>1.5</c:v>
                </c:pt>
                <c:pt idx="5">
                  <c:v>1.5</c:v>
                </c:pt>
                <c:pt idx="6">
                  <c:v>1.6</c:v>
                </c:pt>
                <c:pt idx="7">
                  <c:v>1.7</c:v>
                </c:pt>
                <c:pt idx="8">
                  <c:v>1.7</c:v>
                </c:pt>
                <c:pt idx="9">
                  <c:v>1.7</c:v>
                </c:pt>
                <c:pt idx="10">
                  <c:v>1.9</c:v>
                </c:pt>
                <c:pt idx="11">
                  <c:v>1.9</c:v>
                </c:pt>
                <c:pt idx="12">
                  <c:v>2</c:v>
                </c:pt>
                <c:pt idx="13">
                  <c:v>2.2000000000000002</c:v>
                </c:pt>
              </c:numCache>
            </c:numRef>
          </c:val>
          <c:extLst>
            <c:ext xmlns:c16="http://schemas.microsoft.com/office/drawing/2014/chart" uri="{C3380CC4-5D6E-409C-BE32-E72D297353CC}">
              <c16:uniqueId val="{00000005-3ED0-4474-8EE7-3DC6818ABC7F}"/>
            </c:ext>
          </c:extLst>
        </c:ser>
        <c:dLbls>
          <c:showLegendKey val="0"/>
          <c:showVal val="0"/>
          <c:showCatName val="0"/>
          <c:showSerName val="0"/>
          <c:showPercent val="0"/>
          <c:showBubbleSize val="0"/>
        </c:dLbls>
        <c:gapWidth val="45"/>
        <c:overlap val="100"/>
        <c:axId val="250946560"/>
        <c:axId val="248126784"/>
      </c:barChart>
      <c:catAx>
        <c:axId val="25094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8126784"/>
        <c:crosses val="autoZero"/>
        <c:auto val="1"/>
        <c:lblAlgn val="ctr"/>
        <c:lblOffset val="100"/>
        <c:noMultiLvlLbl val="0"/>
      </c:catAx>
      <c:valAx>
        <c:axId val="24812678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46560"/>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Α Κύκλος</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c:formatCode>
                <c:ptCount val="6"/>
                <c:pt idx="0">
                  <c:v>2899</c:v>
                </c:pt>
                <c:pt idx="1">
                  <c:v>2902</c:v>
                </c:pt>
                <c:pt idx="2">
                  <c:v>3047</c:v>
                </c:pt>
                <c:pt idx="3">
                  <c:v>3853</c:v>
                </c:pt>
                <c:pt idx="4">
                  <c:v>3463</c:v>
                </c:pt>
                <c:pt idx="5">
                  <c:v>3162</c:v>
                </c:pt>
              </c:numCache>
            </c:numRef>
          </c:val>
          <c:smooth val="0"/>
          <c:extLst>
            <c:ext xmlns:c16="http://schemas.microsoft.com/office/drawing/2014/chart" uri="{C3380CC4-5D6E-409C-BE32-E72D297353CC}">
              <c16:uniqueId val="{00000000-1DFB-4A1D-ACCE-E3CB5885DB06}"/>
            </c:ext>
          </c:extLst>
        </c:ser>
        <c:ser>
          <c:idx val="1"/>
          <c:order val="1"/>
          <c:tx>
            <c:strRef>
              <c:f>Φύλλο1!$C$1</c:f>
              <c:strCache>
                <c:ptCount val="1"/>
                <c:pt idx="0">
                  <c:v>Β Κύκλος</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c:formatCode>
                <c:ptCount val="6"/>
                <c:pt idx="0">
                  <c:v>2342</c:v>
                </c:pt>
                <c:pt idx="1">
                  <c:v>2267</c:v>
                </c:pt>
                <c:pt idx="2">
                  <c:v>2385</c:v>
                </c:pt>
                <c:pt idx="3">
                  <c:v>2507</c:v>
                </c:pt>
                <c:pt idx="4">
                  <c:v>3162</c:v>
                </c:pt>
                <c:pt idx="5">
                  <c:v>3032</c:v>
                </c:pt>
              </c:numCache>
            </c:numRef>
          </c:val>
          <c:smooth val="0"/>
          <c:extLst>
            <c:ext xmlns:c16="http://schemas.microsoft.com/office/drawing/2014/chart" uri="{C3380CC4-5D6E-409C-BE32-E72D297353CC}">
              <c16:uniqueId val="{00000001-1DFB-4A1D-ACCE-E3CB5885DB06}"/>
            </c:ext>
          </c:extLst>
        </c:ser>
        <c:ser>
          <c:idx val="2"/>
          <c:order val="2"/>
          <c:tx>
            <c:strRef>
              <c:f>Φύλλο1!$D$1</c:f>
              <c:strCache>
                <c:ptCount val="1"/>
                <c:pt idx="0">
                  <c:v>Α &amp; Β Κύκλος</c:v>
                </c:pt>
              </c:strCache>
            </c:strRef>
          </c:tx>
          <c:spPr>
            <a:ln w="28575" cap="rnd">
              <a:solidFill>
                <a:schemeClr val="bg2">
                  <a:lumMod val="50000"/>
                </a:schemeClr>
              </a:solidFill>
              <a:round/>
            </a:ln>
            <a:effectLst/>
          </c:spPr>
          <c:marker>
            <c:symbol val="circle"/>
            <c:size val="10"/>
            <c:spPr>
              <a:solidFill>
                <a:schemeClr val="bg2">
                  <a:lumMod val="50000"/>
                </a:schemeClr>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c:formatCode>
                <c:ptCount val="6"/>
                <c:pt idx="0">
                  <c:v>5241</c:v>
                </c:pt>
                <c:pt idx="1">
                  <c:v>5169</c:v>
                </c:pt>
                <c:pt idx="2">
                  <c:v>5432</c:v>
                </c:pt>
                <c:pt idx="3">
                  <c:v>6360</c:v>
                </c:pt>
                <c:pt idx="4">
                  <c:v>6625</c:v>
                </c:pt>
                <c:pt idx="5">
                  <c:v>6194</c:v>
                </c:pt>
              </c:numCache>
            </c:numRef>
          </c:val>
          <c:smooth val="0"/>
          <c:extLst>
            <c:ext xmlns:c16="http://schemas.microsoft.com/office/drawing/2014/chart" uri="{C3380CC4-5D6E-409C-BE32-E72D297353CC}">
              <c16:uniqueId val="{00000002-1DFB-4A1D-ACCE-E3CB5885DB06}"/>
            </c:ext>
          </c:extLst>
        </c:ser>
        <c:dLbls>
          <c:showLegendKey val="0"/>
          <c:showVal val="0"/>
          <c:showCatName val="0"/>
          <c:showSerName val="0"/>
          <c:showPercent val="0"/>
          <c:showBubbleSize val="0"/>
        </c:dLbls>
        <c:marker val="1"/>
        <c:smooth val="0"/>
        <c:axId val="250944512"/>
        <c:axId val="250799808"/>
      </c:lineChart>
      <c:catAx>
        <c:axId val="25094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799808"/>
        <c:crosses val="autoZero"/>
        <c:auto val="1"/>
        <c:lblAlgn val="ctr"/>
        <c:lblOffset val="100"/>
        <c:noMultiLvlLbl val="0"/>
      </c:catAx>
      <c:valAx>
        <c:axId val="250799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4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Α Κύκλος</c:v>
                </c:pt>
              </c:strCache>
            </c:strRef>
          </c:tx>
          <c:spPr>
            <a:solidFill>
              <a:srgbClr val="C0BA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Ιόνοι Νήσοι</c:v>
                </c:pt>
                <c:pt idx="1">
                  <c:v>Δυτική Μακεδονία</c:v>
                </c:pt>
                <c:pt idx="2">
                  <c:v>Νότιο Αιγαίο</c:v>
                </c:pt>
                <c:pt idx="3">
                  <c:v>Πελοπόννησος</c:v>
                </c:pt>
                <c:pt idx="4">
                  <c:v>Ήπειρος</c:v>
                </c:pt>
                <c:pt idx="5">
                  <c:v>Βόρειο Αιγαίο</c:v>
                </c:pt>
                <c:pt idx="6">
                  <c:v>Θεσσαλία</c:v>
                </c:pt>
                <c:pt idx="7">
                  <c:v>Δυτική Ελλάδα</c:v>
                </c:pt>
                <c:pt idx="8">
                  <c:v>Ανατολική Μακεδονία &amp; Θράκη</c:v>
                </c:pt>
                <c:pt idx="9">
                  <c:v>Στερεά Ελλάδα</c:v>
                </c:pt>
                <c:pt idx="10">
                  <c:v>Κρήτη</c:v>
                </c:pt>
                <c:pt idx="11">
                  <c:v>Αττική</c:v>
                </c:pt>
                <c:pt idx="12">
                  <c:v>Κεντρική Μακεδονία</c:v>
                </c:pt>
              </c:strCache>
            </c:strRef>
          </c:cat>
          <c:val>
            <c:numRef>
              <c:f>Φύλλο1!$B$2:$B$14</c:f>
              <c:numCache>
                <c:formatCode>0</c:formatCode>
                <c:ptCount val="13"/>
                <c:pt idx="0">
                  <c:v>44</c:v>
                </c:pt>
                <c:pt idx="1">
                  <c:v>87</c:v>
                </c:pt>
                <c:pt idx="2">
                  <c:v>95</c:v>
                </c:pt>
                <c:pt idx="3">
                  <c:v>145</c:v>
                </c:pt>
                <c:pt idx="4">
                  <c:v>139</c:v>
                </c:pt>
                <c:pt idx="5">
                  <c:v>186</c:v>
                </c:pt>
                <c:pt idx="6">
                  <c:v>233</c:v>
                </c:pt>
                <c:pt idx="7">
                  <c:v>259</c:v>
                </c:pt>
                <c:pt idx="8">
                  <c:v>244</c:v>
                </c:pt>
                <c:pt idx="9">
                  <c:v>287</c:v>
                </c:pt>
                <c:pt idx="10">
                  <c:v>321</c:v>
                </c:pt>
                <c:pt idx="11">
                  <c:v>454</c:v>
                </c:pt>
                <c:pt idx="12">
                  <c:v>668</c:v>
                </c:pt>
              </c:numCache>
            </c:numRef>
          </c:val>
          <c:extLst>
            <c:ext xmlns:c16="http://schemas.microsoft.com/office/drawing/2014/chart" uri="{C3380CC4-5D6E-409C-BE32-E72D297353CC}">
              <c16:uniqueId val="{00000005-3ED0-4474-8EE7-3DC6818ABC7F}"/>
            </c:ext>
          </c:extLst>
        </c:ser>
        <c:ser>
          <c:idx val="1"/>
          <c:order val="1"/>
          <c:tx>
            <c:strRef>
              <c:f>Φύλλο1!$C$1</c:f>
              <c:strCache>
                <c:ptCount val="1"/>
                <c:pt idx="0">
                  <c:v>Β Κύκλος</c:v>
                </c:pt>
              </c:strCache>
            </c:strRef>
          </c:tx>
          <c:spPr>
            <a:solidFill>
              <a:srgbClr val="297E9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Ιόνοι Νήσοι</c:v>
                </c:pt>
                <c:pt idx="1">
                  <c:v>Δυτική Μακεδονία</c:v>
                </c:pt>
                <c:pt idx="2">
                  <c:v>Νότιο Αιγαίο</c:v>
                </c:pt>
                <c:pt idx="3">
                  <c:v>Πελοπόννησος</c:v>
                </c:pt>
                <c:pt idx="4">
                  <c:v>Ήπειρος</c:v>
                </c:pt>
                <c:pt idx="5">
                  <c:v>Βόρειο Αιγαίο</c:v>
                </c:pt>
                <c:pt idx="6">
                  <c:v>Θεσσαλία</c:v>
                </c:pt>
                <c:pt idx="7">
                  <c:v>Δυτική Ελλάδα</c:v>
                </c:pt>
                <c:pt idx="8">
                  <c:v>Ανατολική Μακεδονία &amp; Θράκη</c:v>
                </c:pt>
                <c:pt idx="9">
                  <c:v>Στερεά Ελλάδα</c:v>
                </c:pt>
                <c:pt idx="10">
                  <c:v>Κρήτη</c:v>
                </c:pt>
                <c:pt idx="11">
                  <c:v>Αττική</c:v>
                </c:pt>
                <c:pt idx="12">
                  <c:v>Κεντρική Μακεδονία</c:v>
                </c:pt>
              </c:strCache>
            </c:strRef>
          </c:cat>
          <c:val>
            <c:numRef>
              <c:f>Φύλλο1!$C$2:$C$14</c:f>
              <c:numCache>
                <c:formatCode>0</c:formatCode>
                <c:ptCount val="13"/>
                <c:pt idx="0">
                  <c:v>37</c:v>
                </c:pt>
                <c:pt idx="1">
                  <c:v>80</c:v>
                </c:pt>
                <c:pt idx="2">
                  <c:v>104</c:v>
                </c:pt>
                <c:pt idx="3">
                  <c:v>116</c:v>
                </c:pt>
                <c:pt idx="4">
                  <c:v>152</c:v>
                </c:pt>
                <c:pt idx="5">
                  <c:v>167</c:v>
                </c:pt>
                <c:pt idx="6">
                  <c:v>209</c:v>
                </c:pt>
                <c:pt idx="7">
                  <c:v>237</c:v>
                </c:pt>
                <c:pt idx="8">
                  <c:v>253</c:v>
                </c:pt>
                <c:pt idx="9">
                  <c:v>289</c:v>
                </c:pt>
                <c:pt idx="10">
                  <c:v>286</c:v>
                </c:pt>
                <c:pt idx="11">
                  <c:v>425</c:v>
                </c:pt>
                <c:pt idx="12">
                  <c:v>677</c:v>
                </c:pt>
              </c:numCache>
            </c:numRef>
          </c:val>
          <c:extLst>
            <c:ext xmlns:c16="http://schemas.microsoft.com/office/drawing/2014/chart" uri="{C3380CC4-5D6E-409C-BE32-E72D297353CC}">
              <c16:uniqueId val="{00000006-3ED0-4474-8EE7-3DC6818ABC7F}"/>
            </c:ext>
          </c:extLst>
        </c:ser>
        <c:dLbls>
          <c:showLegendKey val="0"/>
          <c:showVal val="0"/>
          <c:showCatName val="0"/>
          <c:showSerName val="0"/>
          <c:showPercent val="0"/>
          <c:showBubbleSize val="0"/>
        </c:dLbls>
        <c:gapWidth val="45"/>
        <c:overlap val="100"/>
        <c:axId val="250525696"/>
        <c:axId val="250801536"/>
      </c:barChart>
      <c:catAx>
        <c:axId val="250525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801536"/>
        <c:crosses val="autoZero"/>
        <c:auto val="1"/>
        <c:lblAlgn val="ctr"/>
        <c:lblOffset val="100"/>
        <c:noMultiLvlLbl val="0"/>
      </c:catAx>
      <c:valAx>
        <c:axId val="250801536"/>
        <c:scaling>
          <c:orientation val="minMax"/>
          <c:max val="12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52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Στήλη1</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0.42299999999999999</c:v>
                </c:pt>
                <c:pt idx="1">
                  <c:v>0.41499999999999998</c:v>
                </c:pt>
                <c:pt idx="2">
                  <c:v>0.41199999999999998</c:v>
                </c:pt>
                <c:pt idx="3">
                  <c:v>0.42599999999999999</c:v>
                </c:pt>
                <c:pt idx="4">
                  <c:v>0.439</c:v>
                </c:pt>
                <c:pt idx="5">
                  <c:v>0.435</c:v>
                </c:pt>
              </c:numCache>
            </c:numRef>
          </c:val>
          <c:smooth val="0"/>
          <c:extLst>
            <c:ext xmlns:c16="http://schemas.microsoft.com/office/drawing/2014/chart" uri="{C3380CC4-5D6E-409C-BE32-E72D297353CC}">
              <c16:uniqueId val="{00000000-1DFB-4A1D-ACCE-E3CB5885DB06}"/>
            </c:ext>
          </c:extLst>
        </c:ser>
        <c:dLbls>
          <c:showLegendKey val="0"/>
          <c:showVal val="0"/>
          <c:showCatName val="0"/>
          <c:showSerName val="0"/>
          <c:showPercent val="0"/>
          <c:showBubbleSize val="0"/>
        </c:dLbls>
        <c:marker val="1"/>
        <c:smooth val="0"/>
        <c:axId val="250943488"/>
        <c:axId val="250803840"/>
      </c:lineChart>
      <c:catAx>
        <c:axId val="25094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803840"/>
        <c:crosses val="autoZero"/>
        <c:auto val="1"/>
        <c:lblAlgn val="ctr"/>
        <c:lblOffset val="100"/>
        <c:noMultiLvlLbl val="0"/>
      </c:catAx>
      <c:valAx>
        <c:axId val="250803840"/>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4348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Αναλογία γυναικών</c:v>
                </c:pt>
              </c:strCache>
            </c:strRef>
          </c:tx>
          <c:spPr>
            <a:solidFill>
              <a:srgbClr val="297E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Στερεά Ελλάδα</c:v>
                </c:pt>
                <c:pt idx="1">
                  <c:v>Κρήτη</c:v>
                </c:pt>
                <c:pt idx="2">
                  <c:v>Θεσσαλία</c:v>
                </c:pt>
                <c:pt idx="3">
                  <c:v>Δυτική Μακεδονία</c:v>
                </c:pt>
                <c:pt idx="4">
                  <c:v>Πελοπόννησος</c:v>
                </c:pt>
                <c:pt idx="5">
                  <c:v>Κεντρική Μακεδονία</c:v>
                </c:pt>
                <c:pt idx="6">
                  <c:v>Σύνολο χώρας</c:v>
                </c:pt>
                <c:pt idx="7">
                  <c:v>Ιόνοι Νήσοι</c:v>
                </c:pt>
                <c:pt idx="8">
                  <c:v>Αττική</c:v>
                </c:pt>
                <c:pt idx="9">
                  <c:v>Δυτική Ελλάδα</c:v>
                </c:pt>
                <c:pt idx="10">
                  <c:v>Βόρειο Αιγαίο</c:v>
                </c:pt>
                <c:pt idx="11">
                  <c:v>Ήπειρος</c:v>
                </c:pt>
                <c:pt idx="12">
                  <c:v>Ανατολική Μακεδονία &amp; Θράκη</c:v>
                </c:pt>
                <c:pt idx="13">
                  <c:v>Νότιο Αιγαίο</c:v>
                </c:pt>
              </c:strCache>
            </c:strRef>
          </c:cat>
          <c:val>
            <c:numRef>
              <c:f>Φύλλο1!$B$2:$B$15</c:f>
              <c:numCache>
                <c:formatCode>0</c:formatCode>
                <c:ptCount val="14"/>
                <c:pt idx="0">
                  <c:v>0.32300000000000001</c:v>
                </c:pt>
                <c:pt idx="1">
                  <c:v>0.36099999999999999</c:v>
                </c:pt>
                <c:pt idx="2">
                  <c:v>0.36899999999999999</c:v>
                </c:pt>
                <c:pt idx="3">
                  <c:v>0.41899999999999998</c:v>
                </c:pt>
                <c:pt idx="4">
                  <c:v>0.42499999999999999</c:v>
                </c:pt>
                <c:pt idx="5">
                  <c:v>0.43</c:v>
                </c:pt>
                <c:pt idx="6">
                  <c:v>0.435</c:v>
                </c:pt>
                <c:pt idx="7">
                  <c:v>0.45700000000000002</c:v>
                </c:pt>
                <c:pt idx="8">
                  <c:v>0.46400000000000002</c:v>
                </c:pt>
                <c:pt idx="9">
                  <c:v>0.46800000000000003</c:v>
                </c:pt>
                <c:pt idx="10">
                  <c:v>0.499</c:v>
                </c:pt>
                <c:pt idx="11">
                  <c:v>0.50900000000000001</c:v>
                </c:pt>
                <c:pt idx="12">
                  <c:v>0.51500000000000001</c:v>
                </c:pt>
                <c:pt idx="13">
                  <c:v>0.56799999999999995</c:v>
                </c:pt>
              </c:numCache>
            </c:numRef>
          </c:val>
          <c:extLst>
            <c:ext xmlns:c16="http://schemas.microsoft.com/office/drawing/2014/chart" uri="{C3380CC4-5D6E-409C-BE32-E72D297353CC}">
              <c16:uniqueId val="{00000005-3ED0-4474-8EE7-3DC6818ABC7F}"/>
            </c:ext>
          </c:extLst>
        </c:ser>
        <c:dLbls>
          <c:showLegendKey val="0"/>
          <c:showVal val="0"/>
          <c:showCatName val="0"/>
          <c:showSerName val="0"/>
          <c:showPercent val="0"/>
          <c:showBubbleSize val="0"/>
        </c:dLbls>
        <c:gapWidth val="45"/>
        <c:overlap val="100"/>
        <c:axId val="250947072"/>
        <c:axId val="250805568"/>
      </c:barChart>
      <c:catAx>
        <c:axId val="25094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805568"/>
        <c:crosses val="autoZero"/>
        <c:auto val="1"/>
        <c:lblAlgn val="ctr"/>
        <c:lblOffset val="100"/>
        <c:noMultiLvlLbl val="0"/>
      </c:catAx>
      <c:valAx>
        <c:axId val="250805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947072"/>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39</c:v>
                </c:pt>
                <c:pt idx="1">
                  <c:v>40.200000000000003</c:v>
                </c:pt>
                <c:pt idx="2">
                  <c:v>40.9</c:v>
                </c:pt>
                <c:pt idx="3">
                  <c:v>40.700000000000003</c:v>
                </c:pt>
                <c:pt idx="4">
                  <c:v>41.3</c:v>
                </c:pt>
                <c:pt idx="5">
                  <c:v>41.9</c:v>
                </c:pt>
              </c:numCache>
            </c:numRef>
          </c:val>
          <c:smooth val="0"/>
          <c:extLst>
            <c:ext xmlns:c16="http://schemas.microsoft.com/office/drawing/2014/chart" uri="{C3380CC4-5D6E-409C-BE32-E72D297353CC}">
              <c16:uniqueId val="{00000000-278E-4A69-89D5-9611C1387DC0}"/>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General</c:formatCode>
                <c:ptCount val="6"/>
                <c:pt idx="0">
                  <c:v>37.1</c:v>
                </c:pt>
                <c:pt idx="1">
                  <c:v>38.200000000000003</c:v>
                </c:pt>
                <c:pt idx="2">
                  <c:v>39</c:v>
                </c:pt>
                <c:pt idx="3">
                  <c:v>39.299999999999997</c:v>
                </c:pt>
                <c:pt idx="4">
                  <c:v>39.9</c:v>
                </c:pt>
                <c:pt idx="5">
                  <c:v>40.299999999999997</c:v>
                </c:pt>
              </c:numCache>
            </c:numRef>
          </c:val>
          <c:smooth val="0"/>
          <c:extLst>
            <c:ext xmlns:c16="http://schemas.microsoft.com/office/drawing/2014/chart" uri="{C3380CC4-5D6E-409C-BE32-E72D297353CC}">
              <c16:uniqueId val="{00000001-278E-4A69-89D5-9611C1387DC0}"/>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General</c:formatCode>
                <c:ptCount val="6"/>
                <c:pt idx="0">
                  <c:v>41.6</c:v>
                </c:pt>
                <c:pt idx="1">
                  <c:v>43</c:v>
                </c:pt>
                <c:pt idx="2">
                  <c:v>43.5</c:v>
                </c:pt>
                <c:pt idx="3">
                  <c:v>42.6</c:v>
                </c:pt>
                <c:pt idx="4">
                  <c:v>43.2</c:v>
                </c:pt>
                <c:pt idx="5">
                  <c:v>44</c:v>
                </c:pt>
              </c:numCache>
            </c:numRef>
          </c:val>
          <c:smooth val="0"/>
          <c:extLst>
            <c:ext xmlns:c16="http://schemas.microsoft.com/office/drawing/2014/chart" uri="{C3380CC4-5D6E-409C-BE32-E72D297353CC}">
              <c16:uniqueId val="{00000002-278E-4A69-89D5-9611C1387DC0}"/>
            </c:ext>
          </c:extLst>
        </c:ser>
        <c:dLbls>
          <c:showLegendKey val="0"/>
          <c:showVal val="0"/>
          <c:showCatName val="0"/>
          <c:showSerName val="0"/>
          <c:showPercent val="0"/>
          <c:showBubbleSize val="0"/>
        </c:dLbls>
        <c:marker val="1"/>
        <c:smooth val="0"/>
        <c:axId val="251552256"/>
        <c:axId val="251422400"/>
      </c:lineChart>
      <c:catAx>
        <c:axId val="2515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51422400"/>
        <c:crosses val="autoZero"/>
        <c:auto val="1"/>
        <c:lblAlgn val="ctr"/>
        <c:lblOffset val="100"/>
        <c:noMultiLvlLbl val="0"/>
      </c:catAx>
      <c:valAx>
        <c:axId val="251422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55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0.157</c:v>
                </c:pt>
                <c:pt idx="1">
                  <c:v>0.184</c:v>
                </c:pt>
                <c:pt idx="2">
                  <c:v>0.193</c:v>
                </c:pt>
                <c:pt idx="3">
                  <c:v>0.17299999999999999</c:v>
                </c:pt>
                <c:pt idx="4">
                  <c:v>0.17599999999999999</c:v>
                </c:pt>
                <c:pt idx="5">
                  <c:v>0.20899999999999999</c:v>
                </c:pt>
              </c:numCache>
            </c:numRef>
          </c:val>
          <c:smooth val="0"/>
          <c:extLst>
            <c:ext xmlns:c16="http://schemas.microsoft.com/office/drawing/2014/chart" uri="{C3380CC4-5D6E-409C-BE32-E72D297353CC}">
              <c16:uniqueId val="{00000000-278E-4A69-89D5-9611C1387DC0}"/>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0.255</c:v>
                </c:pt>
                <c:pt idx="1">
                  <c:v>0.33100000000000002</c:v>
                </c:pt>
                <c:pt idx="2">
                  <c:v>0.35199999999999998</c:v>
                </c:pt>
                <c:pt idx="3">
                  <c:v>0.29399999999999998</c:v>
                </c:pt>
                <c:pt idx="4">
                  <c:v>0.28499999999999998</c:v>
                </c:pt>
                <c:pt idx="5">
                  <c:v>0.33600000000000002</c:v>
                </c:pt>
              </c:numCache>
            </c:numRef>
          </c:val>
          <c:smooth val="0"/>
          <c:extLst>
            <c:ext xmlns:c16="http://schemas.microsoft.com/office/drawing/2014/chart" uri="{C3380CC4-5D6E-409C-BE32-E72D297353CC}">
              <c16:uniqueId val="{00000001-278E-4A69-89D5-9611C1387DC0}"/>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8.5999999999999993E-2</c:v>
                </c:pt>
                <c:pt idx="1">
                  <c:v>0.08</c:v>
                </c:pt>
                <c:pt idx="2">
                  <c:v>8.2000000000000003E-2</c:v>
                </c:pt>
                <c:pt idx="3">
                  <c:v>8.3000000000000004E-2</c:v>
                </c:pt>
                <c:pt idx="4">
                  <c:v>9.0999999999999998E-2</c:v>
                </c:pt>
                <c:pt idx="5">
                  <c:v>0.111</c:v>
                </c:pt>
              </c:numCache>
            </c:numRef>
          </c:val>
          <c:smooth val="0"/>
          <c:extLst>
            <c:ext xmlns:c16="http://schemas.microsoft.com/office/drawing/2014/chart" uri="{C3380CC4-5D6E-409C-BE32-E72D297353CC}">
              <c16:uniqueId val="{00000002-278E-4A69-89D5-9611C1387DC0}"/>
            </c:ext>
          </c:extLst>
        </c:ser>
        <c:dLbls>
          <c:showLegendKey val="0"/>
          <c:showVal val="0"/>
          <c:showCatName val="0"/>
          <c:showSerName val="0"/>
          <c:showPercent val="0"/>
          <c:showBubbleSize val="0"/>
        </c:dLbls>
        <c:marker val="1"/>
        <c:smooth val="0"/>
        <c:axId val="251686912"/>
        <c:axId val="251424704"/>
      </c:lineChart>
      <c:catAx>
        <c:axId val="25168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51424704"/>
        <c:crosses val="autoZero"/>
        <c:auto val="1"/>
        <c:lblAlgn val="ctr"/>
        <c:lblOffset val="100"/>
        <c:noMultiLvlLbl val="0"/>
      </c:catAx>
      <c:valAx>
        <c:axId val="251424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68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Ημερήσιες</c:v>
                </c:pt>
              </c:strCache>
            </c:strRef>
          </c:tx>
          <c:spPr>
            <a:solidFill>
              <a:srgbClr val="C0BA68"/>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ED0-4474-8EE7-3DC6818ABC7F}"/>
                </c:ext>
              </c:extLst>
            </c:dLbl>
            <c:dLbl>
              <c:idx val="3"/>
              <c:delete val="1"/>
              <c:extLst>
                <c:ext xmlns:c15="http://schemas.microsoft.com/office/drawing/2012/chart" uri="{CE6537A1-D6FC-4f65-9D91-7224C49458BB}"/>
                <c:ext xmlns:c16="http://schemas.microsoft.com/office/drawing/2014/chart" uri="{C3380CC4-5D6E-409C-BE32-E72D297353CC}">
                  <c16:uniqueId val="{00000001-3ED0-4474-8EE7-3DC6818ABC7F}"/>
                </c:ext>
              </c:extLst>
            </c:dLbl>
            <c:dLbl>
              <c:idx val="4"/>
              <c:delete val="1"/>
              <c:extLst>
                <c:ext xmlns:c15="http://schemas.microsoft.com/office/drawing/2012/chart" uri="{CE6537A1-D6FC-4f65-9D91-7224C49458BB}"/>
                <c:ext xmlns:c16="http://schemas.microsoft.com/office/drawing/2014/chart" uri="{C3380CC4-5D6E-409C-BE32-E72D297353CC}">
                  <c16:uniqueId val="{00000002-3ED0-4474-8EE7-3DC6818ABC7F}"/>
                </c:ext>
              </c:extLst>
            </c:dLbl>
            <c:dLbl>
              <c:idx val="5"/>
              <c:delete val="1"/>
              <c:extLst>
                <c:ext xmlns:c15="http://schemas.microsoft.com/office/drawing/2012/chart" uri="{CE6537A1-D6FC-4f65-9D91-7224C49458BB}"/>
                <c:ext xmlns:c16="http://schemas.microsoft.com/office/drawing/2014/chart" uri="{C3380CC4-5D6E-409C-BE32-E72D297353CC}">
                  <c16:uniqueId val="{00000003-3ED0-4474-8EE7-3DC6818ABC7F}"/>
                </c:ext>
              </c:extLst>
            </c:dLbl>
            <c:dLbl>
              <c:idx val="8"/>
              <c:delete val="1"/>
              <c:extLst>
                <c:ext xmlns:c15="http://schemas.microsoft.com/office/drawing/2012/chart" uri="{CE6537A1-D6FC-4f65-9D91-7224C49458BB}"/>
                <c:ext xmlns:c16="http://schemas.microsoft.com/office/drawing/2014/chart" uri="{C3380CC4-5D6E-409C-BE32-E72D297353CC}">
                  <c16:uniqueId val="{00000004-3ED0-4474-8EE7-3DC6818ABC7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Ιόνιοι Νήσοι</c:v>
                </c:pt>
                <c:pt idx="1">
                  <c:v>Νότιο Αιγαίο</c:v>
                </c:pt>
                <c:pt idx="2">
                  <c:v>Δυτική Μακεδονία</c:v>
                </c:pt>
                <c:pt idx="3">
                  <c:v>Ήπειρος</c:v>
                </c:pt>
                <c:pt idx="4">
                  <c:v>Βόρειο Αιγαίο</c:v>
                </c:pt>
                <c:pt idx="5">
                  <c:v>Πελοπόννησος</c:v>
                </c:pt>
                <c:pt idx="6">
                  <c:v>Θεσσαλία</c:v>
                </c:pt>
                <c:pt idx="7">
                  <c:v>Δυτική Ελλάδα</c:v>
                </c:pt>
                <c:pt idx="8">
                  <c:v>Αν. Μακεδονία &amp; Θράκη</c:v>
                </c:pt>
                <c:pt idx="9">
                  <c:v>Στερεά Ελλάδα</c:v>
                </c:pt>
                <c:pt idx="10">
                  <c:v>Κρήτη</c:v>
                </c:pt>
                <c:pt idx="11">
                  <c:v>Αττική</c:v>
                </c:pt>
                <c:pt idx="12">
                  <c:v>Κεντρική Μακεδονία</c:v>
                </c:pt>
              </c:strCache>
            </c:strRef>
          </c:cat>
          <c:val>
            <c:numRef>
              <c:f>Φύλλο1!$B$2:$B$14</c:f>
              <c:numCache>
                <c:formatCode>0</c:formatCode>
                <c:ptCount val="13"/>
                <c:pt idx="0">
                  <c:v>1</c:v>
                </c:pt>
                <c:pt idx="1">
                  <c:v>0</c:v>
                </c:pt>
                <c:pt idx="2">
                  <c:v>1</c:v>
                </c:pt>
                <c:pt idx="3">
                  <c:v>0</c:v>
                </c:pt>
                <c:pt idx="4">
                  <c:v>0</c:v>
                </c:pt>
                <c:pt idx="5">
                  <c:v>0</c:v>
                </c:pt>
                <c:pt idx="6">
                  <c:v>2</c:v>
                </c:pt>
                <c:pt idx="7">
                  <c:v>1</c:v>
                </c:pt>
                <c:pt idx="8">
                  <c:v>0</c:v>
                </c:pt>
                <c:pt idx="9">
                  <c:v>3</c:v>
                </c:pt>
                <c:pt idx="10">
                  <c:v>1</c:v>
                </c:pt>
                <c:pt idx="11">
                  <c:v>2</c:v>
                </c:pt>
                <c:pt idx="12">
                  <c:v>2</c:v>
                </c:pt>
              </c:numCache>
            </c:numRef>
          </c:val>
          <c:extLst>
            <c:ext xmlns:c16="http://schemas.microsoft.com/office/drawing/2014/chart" uri="{C3380CC4-5D6E-409C-BE32-E72D297353CC}">
              <c16:uniqueId val="{00000005-3ED0-4474-8EE7-3DC6818ABC7F}"/>
            </c:ext>
          </c:extLst>
        </c:ser>
        <c:ser>
          <c:idx val="1"/>
          <c:order val="1"/>
          <c:tx>
            <c:strRef>
              <c:f>Φύλλο1!$C$1</c:f>
              <c:strCache>
                <c:ptCount val="1"/>
                <c:pt idx="0">
                  <c:v>Απογευματινές</c:v>
                </c:pt>
              </c:strCache>
            </c:strRef>
          </c:tx>
          <c:spPr>
            <a:solidFill>
              <a:srgbClr val="297E9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Φύλλο1!$A$2:$A$14</c:f>
              <c:strCache>
                <c:ptCount val="13"/>
                <c:pt idx="0">
                  <c:v>Ιόνιοι Νήσοι</c:v>
                </c:pt>
                <c:pt idx="1">
                  <c:v>Νότιο Αιγαίο</c:v>
                </c:pt>
                <c:pt idx="2">
                  <c:v>Δυτική Μακεδονία</c:v>
                </c:pt>
                <c:pt idx="3">
                  <c:v>Ήπειρος</c:v>
                </c:pt>
                <c:pt idx="4">
                  <c:v>Βόρειο Αιγαίο</c:v>
                </c:pt>
                <c:pt idx="5">
                  <c:v>Πελοπόννησος</c:v>
                </c:pt>
                <c:pt idx="6">
                  <c:v>Θεσσαλία</c:v>
                </c:pt>
                <c:pt idx="7">
                  <c:v>Δυτική Ελλάδα</c:v>
                </c:pt>
                <c:pt idx="8">
                  <c:v>Αν. Μακεδονία &amp; Θράκη</c:v>
                </c:pt>
                <c:pt idx="9">
                  <c:v>Στερεά Ελλάδα</c:v>
                </c:pt>
                <c:pt idx="10">
                  <c:v>Κρήτη</c:v>
                </c:pt>
                <c:pt idx="11">
                  <c:v>Αττική</c:v>
                </c:pt>
                <c:pt idx="12">
                  <c:v>Κεντρική Μακεδονία</c:v>
                </c:pt>
              </c:strCache>
            </c:strRef>
          </c:cat>
          <c:val>
            <c:numRef>
              <c:f>Φύλλο1!$C$2:$C$14</c:f>
              <c:numCache>
                <c:formatCode>0</c:formatCode>
                <c:ptCount val="13"/>
                <c:pt idx="0">
                  <c:v>1</c:v>
                </c:pt>
                <c:pt idx="1">
                  <c:v>4</c:v>
                </c:pt>
                <c:pt idx="2">
                  <c:v>4</c:v>
                </c:pt>
                <c:pt idx="3">
                  <c:v>5</c:v>
                </c:pt>
                <c:pt idx="4">
                  <c:v>5</c:v>
                </c:pt>
                <c:pt idx="5">
                  <c:v>6</c:v>
                </c:pt>
                <c:pt idx="6">
                  <c:v>5</c:v>
                </c:pt>
                <c:pt idx="7">
                  <c:v>7</c:v>
                </c:pt>
                <c:pt idx="8">
                  <c:v>9</c:v>
                </c:pt>
                <c:pt idx="9">
                  <c:v>6</c:v>
                </c:pt>
                <c:pt idx="10">
                  <c:v>9</c:v>
                </c:pt>
                <c:pt idx="11">
                  <c:v>9</c:v>
                </c:pt>
                <c:pt idx="12">
                  <c:v>16</c:v>
                </c:pt>
              </c:numCache>
            </c:numRef>
          </c:val>
          <c:extLst>
            <c:ext xmlns:c16="http://schemas.microsoft.com/office/drawing/2014/chart" uri="{C3380CC4-5D6E-409C-BE32-E72D297353CC}">
              <c16:uniqueId val="{00000006-3ED0-4474-8EE7-3DC6818ABC7F}"/>
            </c:ext>
          </c:extLst>
        </c:ser>
        <c:dLbls>
          <c:showLegendKey val="0"/>
          <c:showVal val="0"/>
          <c:showCatName val="0"/>
          <c:showSerName val="0"/>
          <c:showPercent val="0"/>
          <c:showBubbleSize val="0"/>
        </c:dLbls>
        <c:gapWidth val="45"/>
        <c:overlap val="100"/>
        <c:axId val="249152512"/>
        <c:axId val="249086528"/>
      </c:barChart>
      <c:catAx>
        <c:axId val="24915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086528"/>
        <c:crosses val="autoZero"/>
        <c:auto val="1"/>
        <c:lblAlgn val="ctr"/>
        <c:lblOffset val="100"/>
        <c:noMultiLvlLbl val="0"/>
      </c:catAx>
      <c:valAx>
        <c:axId val="24908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15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Στήλη1</c:v>
                </c:pt>
              </c:strCache>
            </c:strRef>
          </c:tx>
          <c:dPt>
            <c:idx val="0"/>
            <c:bubble3D val="0"/>
            <c:spPr>
              <a:solidFill>
                <a:srgbClr val="297E9B"/>
              </a:solidFill>
              <a:ln w="19050">
                <a:noFill/>
              </a:ln>
              <a:effectLst/>
            </c:spPr>
            <c:extLst>
              <c:ext xmlns:c16="http://schemas.microsoft.com/office/drawing/2014/chart" uri="{C3380CC4-5D6E-409C-BE32-E72D297353CC}">
                <c16:uniqueId val="{00000001-BF39-4195-9CB1-A7A27ED4B389}"/>
              </c:ext>
            </c:extLst>
          </c:dPt>
          <c:dPt>
            <c:idx val="1"/>
            <c:bubble3D val="0"/>
            <c:spPr>
              <a:solidFill>
                <a:srgbClr val="C0BA68"/>
              </a:solidFill>
              <a:ln w="19050">
                <a:noFill/>
              </a:ln>
              <a:effectLst/>
            </c:spPr>
            <c:extLst>
              <c:ext xmlns:c16="http://schemas.microsoft.com/office/drawing/2014/chart" uri="{C3380CC4-5D6E-409C-BE32-E72D297353CC}">
                <c16:uniqueId val="{00000003-BF39-4195-9CB1-A7A27ED4B389}"/>
              </c:ext>
            </c:extLst>
          </c:dPt>
          <c:dPt>
            <c:idx val="2"/>
            <c:bubble3D val="0"/>
            <c:spPr>
              <a:solidFill>
                <a:srgbClr val="C0BA68"/>
              </a:solidFill>
              <a:ln w="19050">
                <a:solidFill>
                  <a:schemeClr val="lt1"/>
                </a:solidFill>
              </a:ln>
              <a:effectLst/>
            </c:spPr>
            <c:extLst>
              <c:ext xmlns:c16="http://schemas.microsoft.com/office/drawing/2014/chart" uri="{C3380CC4-5D6E-409C-BE32-E72D297353CC}">
                <c16:uniqueId val="{00000005-BF39-4195-9CB1-A7A27ED4B389}"/>
              </c:ext>
            </c:extLst>
          </c:dPt>
          <c:dLbls>
            <c:dLbl>
              <c:idx val="0"/>
              <c:layout>
                <c:manualLayout>
                  <c:x val="5.8514383872013589E-2"/>
                  <c:y val="4.401355403330001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39-4195-9CB1-A7A27ED4B389}"/>
                </c:ext>
              </c:extLst>
            </c:dLbl>
            <c:dLbl>
              <c:idx val="1"/>
              <c:layout>
                <c:manualLayout>
                  <c:x val="0.11633711329064844"/>
                  <c:y val="-0.2006988290550369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39-4195-9CB1-A7A27ED4B38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Φύλλο1!$A$2:$A$4</c:f>
              <c:strCache>
                <c:ptCount val="3"/>
                <c:pt idx="0">
                  <c:v>Χωρών ΕΕ</c:v>
                </c:pt>
                <c:pt idx="1">
                  <c:v>Χωρών εκτός ΕΕ</c:v>
                </c:pt>
                <c:pt idx="2">
                  <c:v>Άγνωστης υπηκοότητας</c:v>
                </c:pt>
              </c:strCache>
            </c:strRef>
          </c:cat>
          <c:val>
            <c:numRef>
              <c:f>Φύλλο1!$B$2:$B$4</c:f>
              <c:numCache>
                <c:formatCode>0.0%</c:formatCode>
                <c:ptCount val="3"/>
                <c:pt idx="0">
                  <c:v>0.11805555555555555</c:v>
                </c:pt>
                <c:pt idx="1">
                  <c:v>0.87808641975308643</c:v>
                </c:pt>
                <c:pt idx="2">
                  <c:v>3.8580246913580245E-3</c:v>
                </c:pt>
              </c:numCache>
            </c:numRef>
          </c:val>
          <c:extLst>
            <c:ext xmlns:c16="http://schemas.microsoft.com/office/drawing/2014/chart" uri="{C3380CC4-5D6E-409C-BE32-E72D297353CC}">
              <c16:uniqueId val="{00000006-BF39-4195-9CB1-A7A27ED4B3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Στήλη2</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Ανατολική Μακεδονία &amp; Θράκη</c:v>
                </c:pt>
                <c:pt idx="1">
                  <c:v>Δυτική Ελλάδα</c:v>
                </c:pt>
                <c:pt idx="2">
                  <c:v>Αττική</c:v>
                </c:pt>
                <c:pt idx="3">
                  <c:v>Κεντρική Μακεδονία</c:v>
                </c:pt>
                <c:pt idx="4">
                  <c:v>Βόρειο Αιγαίο</c:v>
                </c:pt>
                <c:pt idx="5">
                  <c:v>Ήπειρος</c:v>
                </c:pt>
                <c:pt idx="6">
                  <c:v>Σύνολο Χώρας</c:v>
                </c:pt>
                <c:pt idx="7">
                  <c:v>Πελοπόννησος</c:v>
                </c:pt>
                <c:pt idx="8">
                  <c:v>Δυτική Μακεδονία</c:v>
                </c:pt>
                <c:pt idx="9">
                  <c:v>Κρήτη</c:v>
                </c:pt>
                <c:pt idx="10">
                  <c:v>Στερεά Ελλάδα</c:v>
                </c:pt>
                <c:pt idx="11">
                  <c:v>Ιόνιοι Νήσοι</c:v>
                </c:pt>
                <c:pt idx="12">
                  <c:v>Θεσσαλία</c:v>
                </c:pt>
                <c:pt idx="13">
                  <c:v>Νότιο Αιγαίο</c:v>
                </c:pt>
              </c:strCache>
            </c:strRef>
          </c:cat>
          <c:val>
            <c:numRef>
              <c:f>Φύλλο1!$B$2:$B$15</c:f>
              <c:numCache>
                <c:formatCode>0.0%</c:formatCode>
                <c:ptCount val="14"/>
                <c:pt idx="0">
                  <c:v>6.8410462776659964E-2</c:v>
                </c:pt>
                <c:pt idx="1">
                  <c:v>8.669354838709678E-2</c:v>
                </c:pt>
                <c:pt idx="2">
                  <c:v>0.13424345847554039</c:v>
                </c:pt>
                <c:pt idx="3">
                  <c:v>0.15836431226765799</c:v>
                </c:pt>
                <c:pt idx="4">
                  <c:v>0.16997167138810199</c:v>
                </c:pt>
                <c:pt idx="5">
                  <c:v>0.18213058419243985</c:v>
                </c:pt>
                <c:pt idx="6">
                  <c:v>0.20923474329996772</c:v>
                </c:pt>
                <c:pt idx="7">
                  <c:v>0.23371647509578544</c:v>
                </c:pt>
                <c:pt idx="8">
                  <c:v>0.25748502994011974</c:v>
                </c:pt>
                <c:pt idx="9">
                  <c:v>0.28995057660626028</c:v>
                </c:pt>
                <c:pt idx="10">
                  <c:v>0.2986111111111111</c:v>
                </c:pt>
                <c:pt idx="11">
                  <c:v>0.33333333333333331</c:v>
                </c:pt>
                <c:pt idx="12">
                  <c:v>0.42986425339366519</c:v>
                </c:pt>
                <c:pt idx="13">
                  <c:v>0.53266331658291455</c:v>
                </c:pt>
              </c:numCache>
            </c:numRef>
          </c:val>
          <c:extLst>
            <c:ext xmlns:c16="http://schemas.microsoft.com/office/drawing/2014/chart" uri="{C3380CC4-5D6E-409C-BE32-E72D297353CC}">
              <c16:uniqueId val="{00000000-C091-4EE3-9B30-F9E723A8AADE}"/>
            </c:ext>
          </c:extLst>
        </c:ser>
        <c:dLbls>
          <c:showLegendKey val="0"/>
          <c:showVal val="0"/>
          <c:showCatName val="0"/>
          <c:showSerName val="0"/>
          <c:showPercent val="0"/>
          <c:showBubbleSize val="0"/>
        </c:dLbls>
        <c:gapWidth val="45"/>
        <c:overlap val="100"/>
        <c:axId val="251083776"/>
        <c:axId val="251428160"/>
      </c:barChart>
      <c:catAx>
        <c:axId val="25108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428160"/>
        <c:crosses val="autoZero"/>
        <c:auto val="1"/>
        <c:lblAlgn val="ctr"/>
        <c:lblOffset val="100"/>
        <c:noMultiLvlLbl val="0"/>
      </c:catAx>
      <c:valAx>
        <c:axId val="2514281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083776"/>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Στήλη1</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0.23899999999999999</c:v>
                </c:pt>
                <c:pt idx="1">
                  <c:v>0.14899999999999999</c:v>
                </c:pt>
                <c:pt idx="2">
                  <c:v>0.20399999999999999</c:v>
                </c:pt>
                <c:pt idx="3">
                  <c:v>0.19</c:v>
                </c:pt>
                <c:pt idx="4">
                  <c:v>0.20100000000000001</c:v>
                </c:pt>
                <c:pt idx="5">
                  <c:v>0.17499999999999999</c:v>
                </c:pt>
              </c:numCache>
            </c:numRef>
          </c:val>
          <c:smooth val="0"/>
          <c:extLst>
            <c:ext xmlns:c16="http://schemas.microsoft.com/office/drawing/2014/chart" uri="{C3380CC4-5D6E-409C-BE32-E72D297353CC}">
              <c16:uniqueId val="{00000000-1DFB-4A1D-ACCE-E3CB5885DB06}"/>
            </c:ext>
          </c:extLst>
        </c:ser>
        <c:dLbls>
          <c:showLegendKey val="0"/>
          <c:showVal val="0"/>
          <c:showCatName val="0"/>
          <c:showSerName val="0"/>
          <c:showPercent val="0"/>
          <c:showBubbleSize val="0"/>
        </c:dLbls>
        <c:marker val="1"/>
        <c:smooth val="0"/>
        <c:axId val="251225088"/>
        <c:axId val="135259840"/>
      </c:lineChart>
      <c:catAx>
        <c:axId val="25122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135259840"/>
        <c:crosses val="autoZero"/>
        <c:auto val="1"/>
        <c:lblAlgn val="ctr"/>
        <c:lblOffset val="100"/>
        <c:noMultiLvlLbl val="0"/>
      </c:catAx>
      <c:valAx>
        <c:axId val="135259840"/>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22508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Στήλη2</c:v>
                </c:pt>
              </c:strCache>
            </c:strRef>
          </c:tx>
          <c:spPr>
            <a:solidFill>
              <a:srgbClr val="297E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Πελοπόννησος</c:v>
                </c:pt>
                <c:pt idx="1">
                  <c:v>Ήπειρος</c:v>
                </c:pt>
                <c:pt idx="2">
                  <c:v>Στερεά Ελλάδα</c:v>
                </c:pt>
                <c:pt idx="3">
                  <c:v>Ανατολική Μακεδονία &amp; Θράκη</c:v>
                </c:pt>
                <c:pt idx="4">
                  <c:v>Βόρειο Αιγαίο</c:v>
                </c:pt>
                <c:pt idx="5">
                  <c:v>Σύνολο χώρας</c:v>
                </c:pt>
                <c:pt idx="6">
                  <c:v>Κεντρική Μακεδονία</c:v>
                </c:pt>
                <c:pt idx="7">
                  <c:v>Αττική</c:v>
                </c:pt>
                <c:pt idx="8">
                  <c:v>Θεσσαλία</c:v>
                </c:pt>
                <c:pt idx="9">
                  <c:v>Κρήτη</c:v>
                </c:pt>
                <c:pt idx="10">
                  <c:v>Δυτική Ελλάδα</c:v>
                </c:pt>
                <c:pt idx="11">
                  <c:v>Νότιο Αιγαίο</c:v>
                </c:pt>
                <c:pt idx="12">
                  <c:v>Δυτική Μακεδονία</c:v>
                </c:pt>
                <c:pt idx="13">
                  <c:v>Ιόνοι Νήσοι</c:v>
                </c:pt>
              </c:strCache>
            </c:strRef>
          </c:cat>
          <c:val>
            <c:numRef>
              <c:f>Φύλλο1!$B$2:$B$15</c:f>
              <c:numCache>
                <c:formatCode>0</c:formatCode>
                <c:ptCount val="14"/>
                <c:pt idx="0">
                  <c:v>2.7E-2</c:v>
                </c:pt>
                <c:pt idx="1">
                  <c:v>4.1000000000000002E-2</c:v>
                </c:pt>
                <c:pt idx="2">
                  <c:v>8.5000000000000006E-2</c:v>
                </c:pt>
                <c:pt idx="3">
                  <c:v>0.13100000000000001</c:v>
                </c:pt>
                <c:pt idx="4">
                  <c:v>0.153</c:v>
                </c:pt>
                <c:pt idx="5">
                  <c:v>0.17499999999999999</c:v>
                </c:pt>
                <c:pt idx="6">
                  <c:v>0.183</c:v>
                </c:pt>
                <c:pt idx="7">
                  <c:v>0.187</c:v>
                </c:pt>
                <c:pt idx="8">
                  <c:v>0.19</c:v>
                </c:pt>
                <c:pt idx="9">
                  <c:v>0.20300000000000001</c:v>
                </c:pt>
                <c:pt idx="10">
                  <c:v>0.20799999999999999</c:v>
                </c:pt>
                <c:pt idx="11">
                  <c:v>0.32700000000000001</c:v>
                </c:pt>
                <c:pt idx="12">
                  <c:v>0.46100000000000002</c:v>
                </c:pt>
                <c:pt idx="13">
                  <c:v>0.46899999999999997</c:v>
                </c:pt>
              </c:numCache>
            </c:numRef>
          </c:val>
          <c:extLst>
            <c:ext xmlns:c16="http://schemas.microsoft.com/office/drawing/2014/chart" uri="{C3380CC4-5D6E-409C-BE32-E72D297353CC}">
              <c16:uniqueId val="{00000005-3ED0-4474-8EE7-3DC6818ABC7F}"/>
            </c:ext>
          </c:extLst>
        </c:ser>
        <c:dLbls>
          <c:showLegendKey val="0"/>
          <c:showVal val="0"/>
          <c:showCatName val="0"/>
          <c:showSerName val="0"/>
          <c:showPercent val="0"/>
          <c:showBubbleSize val="0"/>
        </c:dLbls>
        <c:gapWidth val="45"/>
        <c:overlap val="100"/>
        <c:axId val="252136448"/>
        <c:axId val="135261568"/>
      </c:barChart>
      <c:catAx>
        <c:axId val="252136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135261568"/>
        <c:crosses val="autoZero"/>
        <c:auto val="1"/>
        <c:lblAlgn val="ctr"/>
        <c:lblOffset val="100"/>
        <c:noMultiLvlLbl val="0"/>
      </c:catAx>
      <c:valAx>
        <c:axId val="135261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2136448"/>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l-GR" sz="1600" b="1">
                <a:solidFill>
                  <a:schemeClr val="bg1"/>
                </a:solidFill>
              </a:rPr>
              <a:t>Α</a:t>
            </a:r>
            <a:r>
              <a:rPr lang="el-GR" sz="1600" b="1" baseline="0">
                <a:solidFill>
                  <a:schemeClr val="bg1"/>
                </a:solidFill>
              </a:rPr>
              <a:t> Κύκλος</a:t>
            </a:r>
            <a:endParaRPr lang="el-GR" sz="1600" b="1">
              <a:solidFill>
                <a:schemeClr val="bg1"/>
              </a:solidFill>
            </a:endParaRPr>
          </a:p>
        </c:rich>
      </c:tx>
      <c:layout>
        <c:manualLayout>
          <c:xMode val="edge"/>
          <c:yMode val="edge"/>
          <c:x val="0.38782361111111113"/>
          <c:y val="0.53594615384615374"/>
        </c:manualLayout>
      </c:layout>
      <c:overlay val="1"/>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endParaRPr lang="el-GR"/>
        </a:p>
      </c:txPr>
    </c:title>
    <c:autoTitleDeleted val="0"/>
    <c:plotArea>
      <c:layout/>
      <c:pieChart>
        <c:varyColors val="1"/>
        <c:ser>
          <c:idx val="0"/>
          <c:order val="0"/>
          <c:tx>
            <c:strRef>
              <c:f>Φύλλο1!$B$1</c:f>
              <c:strCache>
                <c:ptCount val="1"/>
                <c:pt idx="0">
                  <c:v>Στήλη1</c:v>
                </c:pt>
              </c:strCache>
            </c:strRef>
          </c:tx>
          <c:dPt>
            <c:idx val="0"/>
            <c:bubble3D val="0"/>
            <c:spPr>
              <a:solidFill>
                <a:srgbClr val="297E9B"/>
              </a:solidFill>
              <a:ln w="19050">
                <a:noFill/>
              </a:ln>
              <a:effectLst/>
            </c:spPr>
            <c:extLst>
              <c:ext xmlns:c16="http://schemas.microsoft.com/office/drawing/2014/chart" uri="{C3380CC4-5D6E-409C-BE32-E72D297353CC}">
                <c16:uniqueId val="{00000001-B31C-4697-A04B-81F653FA6213}"/>
              </c:ext>
            </c:extLst>
          </c:dPt>
          <c:dPt>
            <c:idx val="1"/>
            <c:bubble3D val="0"/>
            <c:spPr>
              <a:solidFill>
                <a:srgbClr val="C0BA68"/>
              </a:solidFill>
              <a:ln w="19050">
                <a:noFill/>
              </a:ln>
              <a:effectLst/>
            </c:spPr>
            <c:extLst>
              <c:ext xmlns:c16="http://schemas.microsoft.com/office/drawing/2014/chart" uri="{C3380CC4-5D6E-409C-BE32-E72D297353CC}">
                <c16:uniqueId val="{00000003-B31C-4697-A04B-81F653FA6213}"/>
              </c:ext>
            </c:extLst>
          </c:dPt>
          <c:dPt>
            <c:idx val="2"/>
            <c:bubble3D val="0"/>
            <c:spPr>
              <a:solidFill>
                <a:srgbClr val="AC7654"/>
              </a:solidFill>
              <a:ln w="19050">
                <a:noFill/>
              </a:ln>
              <a:effectLst/>
            </c:spPr>
            <c:extLst>
              <c:ext xmlns:c16="http://schemas.microsoft.com/office/drawing/2014/chart" uri="{C3380CC4-5D6E-409C-BE32-E72D297353CC}">
                <c16:uniqueId val="{00000005-B31C-4697-A04B-81F653FA6213}"/>
              </c:ext>
            </c:extLst>
          </c:dPt>
          <c:dLbls>
            <c:dLbl>
              <c:idx val="0"/>
              <c:layout>
                <c:manualLayout>
                  <c:x val="-0.12389223178916808"/>
                  <c:y val="6.8781680927654784E-2"/>
                </c:manualLayout>
              </c:layout>
              <c:showLegendKey val="0"/>
              <c:showVal val="0"/>
              <c:showCatName val="1"/>
              <c:showSerName val="0"/>
              <c:showPercent val="1"/>
              <c:showBubbleSize val="0"/>
              <c:extLst>
                <c:ext xmlns:c15="http://schemas.microsoft.com/office/drawing/2012/chart" uri="{CE6537A1-D6FC-4f65-9D91-7224C49458BB}">
                  <c15:layout>
                    <c:manualLayout>
                      <c:w val="0.67876145737589921"/>
                      <c:h val="0.14842121514996384"/>
                    </c:manualLayout>
                  </c15:layout>
                </c:ext>
                <c:ext xmlns:c16="http://schemas.microsoft.com/office/drawing/2014/chart" uri="{C3380CC4-5D6E-409C-BE32-E72D297353CC}">
                  <c16:uniqueId val="{00000001-B31C-4697-A04B-81F653FA6213}"/>
                </c:ext>
              </c:extLst>
            </c:dLbl>
            <c:dLbl>
              <c:idx val="1"/>
              <c:layout>
                <c:manualLayout>
                  <c:x val="4.6054078582723409E-3"/>
                  <c:y val="-5.8347025507260508E-2"/>
                </c:manualLayout>
              </c:layout>
              <c:showLegendKey val="0"/>
              <c:showVal val="0"/>
              <c:showCatName val="1"/>
              <c:showSerName val="0"/>
              <c:showPercent val="1"/>
              <c:showBubbleSize val="0"/>
              <c:extLst>
                <c:ext xmlns:c15="http://schemas.microsoft.com/office/drawing/2012/chart" uri="{CE6537A1-D6FC-4f65-9D91-7224C49458BB}">
                  <c15:layout>
                    <c:manualLayout>
                      <c:w val="0.43845927668332846"/>
                      <c:h val="0.19376676986584107"/>
                    </c:manualLayout>
                  </c15:layout>
                </c:ext>
                <c:ext xmlns:c16="http://schemas.microsoft.com/office/drawing/2014/chart" uri="{C3380CC4-5D6E-409C-BE32-E72D297353CC}">
                  <c16:uniqueId val="{00000003-B31C-4697-A04B-81F653FA6213}"/>
                </c:ext>
              </c:extLst>
            </c:dLbl>
            <c:dLbl>
              <c:idx val="2"/>
              <c:layout>
                <c:manualLayout>
                  <c:x val="0.20287314814814811"/>
                  <c:y val="2.1054487179487176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15:layout>
                    <c:manualLayout>
                      <c:w val="0.34284034107615408"/>
                      <c:h val="0.21155830753353974"/>
                    </c:manualLayout>
                  </c15:layout>
                </c:ext>
                <c:ext xmlns:c16="http://schemas.microsoft.com/office/drawing/2014/chart" uri="{C3380CC4-5D6E-409C-BE32-E72D297353CC}">
                  <c16:uniqueId val="{00000005-B31C-4697-A04B-81F653FA621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Φύλλο1!$A$2:$A$4</c:f>
              <c:strCache>
                <c:ptCount val="3"/>
                <c:pt idx="0">
                  <c:v>Προήχθησαν</c:v>
                </c:pt>
                <c:pt idx="1">
                  <c:v>Απορρίφθηκαν</c:v>
                </c:pt>
                <c:pt idx="2">
                  <c:v>Εξάμηνη παράταση φοίτησης</c:v>
                </c:pt>
              </c:strCache>
            </c:strRef>
          </c:cat>
          <c:val>
            <c:numRef>
              <c:f>Φύλλο1!$B$2:$B$4</c:f>
              <c:numCache>
                <c:formatCode>0.0%</c:formatCode>
                <c:ptCount val="3"/>
                <c:pt idx="0">
                  <c:v>0.77443127202819606</c:v>
                </c:pt>
                <c:pt idx="1">
                  <c:v>0.19577058635052869</c:v>
                </c:pt>
                <c:pt idx="2">
                  <c:v>2.9798141621275233E-2</c:v>
                </c:pt>
              </c:numCache>
            </c:numRef>
          </c:val>
          <c:extLst>
            <c:ext xmlns:c16="http://schemas.microsoft.com/office/drawing/2014/chart" uri="{C3380CC4-5D6E-409C-BE32-E72D297353CC}">
              <c16:uniqueId val="{00000006-B31C-4697-A04B-81F653FA62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l-GR" sz="1600" b="1">
                <a:solidFill>
                  <a:schemeClr val="bg1"/>
                </a:solidFill>
              </a:rPr>
              <a:t>Β Κύκλος</a:t>
            </a:r>
          </a:p>
        </c:rich>
      </c:tx>
      <c:layout>
        <c:manualLayout>
          <c:xMode val="edge"/>
          <c:yMode val="edge"/>
          <c:x val="0.45446759259259256"/>
          <c:y val="0.54550149572649576"/>
        </c:manualLayout>
      </c:layout>
      <c:overlay val="1"/>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endParaRPr lang="el-GR"/>
        </a:p>
      </c:txPr>
    </c:title>
    <c:autoTitleDeleted val="0"/>
    <c:plotArea>
      <c:layout/>
      <c:pieChart>
        <c:varyColors val="1"/>
        <c:ser>
          <c:idx val="0"/>
          <c:order val="0"/>
          <c:tx>
            <c:strRef>
              <c:f>Φύλλο1!$B$1</c:f>
              <c:strCache>
                <c:ptCount val="1"/>
                <c:pt idx="0">
                  <c:v>Στήλη1</c:v>
                </c:pt>
              </c:strCache>
            </c:strRef>
          </c:tx>
          <c:dPt>
            <c:idx val="0"/>
            <c:bubble3D val="0"/>
            <c:spPr>
              <a:solidFill>
                <a:srgbClr val="297E9B"/>
              </a:solidFill>
              <a:ln w="19050">
                <a:noFill/>
              </a:ln>
              <a:effectLst/>
            </c:spPr>
            <c:extLst>
              <c:ext xmlns:c16="http://schemas.microsoft.com/office/drawing/2014/chart" uri="{C3380CC4-5D6E-409C-BE32-E72D297353CC}">
                <c16:uniqueId val="{00000001-FAB6-4701-9C24-17F306E3A611}"/>
              </c:ext>
            </c:extLst>
          </c:dPt>
          <c:dPt>
            <c:idx val="1"/>
            <c:bubble3D val="0"/>
            <c:spPr>
              <a:solidFill>
                <a:srgbClr val="C0BA68"/>
              </a:solidFill>
              <a:ln w="19050">
                <a:noFill/>
              </a:ln>
              <a:effectLst/>
            </c:spPr>
            <c:extLst>
              <c:ext xmlns:c16="http://schemas.microsoft.com/office/drawing/2014/chart" uri="{C3380CC4-5D6E-409C-BE32-E72D297353CC}">
                <c16:uniqueId val="{00000003-FAB6-4701-9C24-17F306E3A611}"/>
              </c:ext>
            </c:extLst>
          </c:dPt>
          <c:dPt>
            <c:idx val="2"/>
            <c:bubble3D val="0"/>
            <c:spPr>
              <a:solidFill>
                <a:srgbClr val="AC7654"/>
              </a:solidFill>
              <a:ln w="19050">
                <a:noFill/>
              </a:ln>
              <a:effectLst/>
            </c:spPr>
            <c:extLst>
              <c:ext xmlns:c16="http://schemas.microsoft.com/office/drawing/2014/chart" uri="{C3380CC4-5D6E-409C-BE32-E72D297353CC}">
                <c16:uniqueId val="{00000005-FAB6-4701-9C24-17F306E3A611}"/>
              </c:ext>
            </c:extLst>
          </c:dPt>
          <c:dLbls>
            <c:dLbl>
              <c:idx val="0"/>
              <c:layout>
                <c:manualLayout>
                  <c:x val="-3.8767893648695262E-2"/>
                  <c:y val="6.0525584456741513E-2"/>
                </c:manualLayout>
              </c:layout>
              <c:showLegendKey val="0"/>
              <c:showVal val="0"/>
              <c:showCatName val="1"/>
              <c:showSerName val="0"/>
              <c:showPercent val="1"/>
              <c:showBubbleSize val="0"/>
              <c:extLst>
                <c:ext xmlns:c15="http://schemas.microsoft.com/office/drawing/2012/chart" uri="{CE6537A1-D6FC-4f65-9D91-7224C49458BB}">
                  <c15:layout>
                    <c:manualLayout>
                      <c:w val="0.46388857376362208"/>
                      <c:h val="0.14842121514996384"/>
                    </c:manualLayout>
                  </c15:layout>
                </c:ext>
                <c:ext xmlns:c16="http://schemas.microsoft.com/office/drawing/2014/chart" uri="{C3380CC4-5D6E-409C-BE32-E72D297353CC}">
                  <c16:uniqueId val="{00000001-FAB6-4701-9C24-17F306E3A611}"/>
                </c:ext>
              </c:extLst>
            </c:dLbl>
            <c:dLbl>
              <c:idx val="1"/>
              <c:layout>
                <c:manualLayout>
                  <c:x val="1.665096185234999E-3"/>
                  <c:y val="-0.10813550782932319"/>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15:layout>
                    <c:manualLayout>
                      <c:w val="0.46786239341370184"/>
                      <c:h val="0.11946336429308566"/>
                    </c:manualLayout>
                  </c15:layout>
                </c:ext>
                <c:ext xmlns:c16="http://schemas.microsoft.com/office/drawing/2014/chart" uri="{C3380CC4-5D6E-409C-BE32-E72D297353CC}">
                  <c16:uniqueId val="{00000003-FAB6-4701-9C24-17F306E3A611}"/>
                </c:ext>
              </c:extLst>
            </c:dLbl>
            <c:dLbl>
              <c:idx val="2"/>
              <c:layout>
                <c:manualLayout>
                  <c:x val="0.45059918981481484"/>
                  <c:y val="8.141132478632478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extLst>
                <c:ext xmlns:c15="http://schemas.microsoft.com/office/drawing/2012/chart" uri="{CE6537A1-D6FC-4f65-9D91-7224C49458BB}">
                  <c15:layout>
                    <c:manualLayout>
                      <c:w val="0.46286386356953829"/>
                      <c:h val="0.19358117387029403"/>
                    </c:manualLayout>
                  </c15:layout>
                </c:ext>
                <c:ext xmlns:c16="http://schemas.microsoft.com/office/drawing/2014/chart" uri="{C3380CC4-5D6E-409C-BE32-E72D297353CC}">
                  <c16:uniqueId val="{00000005-FAB6-4701-9C24-17F306E3A61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Φύλλο1!$A$2:$A$4</c:f>
              <c:strCache>
                <c:ptCount val="3"/>
                <c:pt idx="0">
                  <c:v>Απολύθηκαν</c:v>
                </c:pt>
                <c:pt idx="1">
                  <c:v>Απορρίφθηκαν</c:v>
                </c:pt>
                <c:pt idx="2">
                  <c:v>Εξάμηνη παράταση φοίτησης</c:v>
                </c:pt>
              </c:strCache>
            </c:strRef>
          </c:cat>
          <c:val>
            <c:numRef>
              <c:f>Φύλλο1!$B$2:$B$4</c:f>
              <c:numCache>
                <c:formatCode>0.0%</c:formatCode>
                <c:ptCount val="3"/>
                <c:pt idx="0">
                  <c:v>0.78245614035087718</c:v>
                </c:pt>
                <c:pt idx="1">
                  <c:v>0.12137203166226913</c:v>
                </c:pt>
                <c:pt idx="2">
                  <c:v>5.8377308707124008E-2</c:v>
                </c:pt>
              </c:numCache>
            </c:numRef>
          </c:val>
          <c:extLst>
            <c:ext xmlns:c16="http://schemas.microsoft.com/office/drawing/2014/chart" uri="{C3380CC4-5D6E-409C-BE32-E72D297353CC}">
              <c16:uniqueId val="{00000006-FAB6-4701-9C24-17F306E3A61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0.254</c:v>
                </c:pt>
                <c:pt idx="1">
                  <c:v>0.26800000000000002</c:v>
                </c:pt>
                <c:pt idx="2">
                  <c:v>0.26900000000000002</c:v>
                </c:pt>
                <c:pt idx="3">
                  <c:v>0.252</c:v>
                </c:pt>
                <c:pt idx="4">
                  <c:v>0.223</c:v>
                </c:pt>
                <c:pt idx="5">
                  <c:v>0.19600000000000001</c:v>
                </c:pt>
              </c:numCache>
            </c:numRef>
          </c:val>
          <c:smooth val="0"/>
          <c:extLst>
            <c:ext xmlns:c16="http://schemas.microsoft.com/office/drawing/2014/chart" uri="{C3380CC4-5D6E-409C-BE32-E72D297353CC}">
              <c16:uniqueId val="{00000000-FB98-4D6A-83D1-D96C2188FAFE}"/>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0.3</c:v>
                </c:pt>
                <c:pt idx="1">
                  <c:v>0.31900000000000001</c:v>
                </c:pt>
                <c:pt idx="2">
                  <c:v>0.32100000000000001</c:v>
                </c:pt>
                <c:pt idx="3">
                  <c:v>0.29199999999999998</c:v>
                </c:pt>
                <c:pt idx="4">
                  <c:v>0.25</c:v>
                </c:pt>
                <c:pt idx="5">
                  <c:v>0.223</c:v>
                </c:pt>
              </c:numCache>
            </c:numRef>
          </c:val>
          <c:smooth val="0"/>
          <c:extLst>
            <c:ext xmlns:c16="http://schemas.microsoft.com/office/drawing/2014/chart" uri="{C3380CC4-5D6E-409C-BE32-E72D297353CC}">
              <c16:uniqueId val="{00000001-FB98-4D6A-83D1-D96C2188FAFE}"/>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0.19500000000000001</c:v>
                </c:pt>
                <c:pt idx="1">
                  <c:v>0.186</c:v>
                </c:pt>
                <c:pt idx="2">
                  <c:v>0.192</c:v>
                </c:pt>
                <c:pt idx="3">
                  <c:v>0.19800000000000001</c:v>
                </c:pt>
                <c:pt idx="4">
                  <c:v>0.186</c:v>
                </c:pt>
                <c:pt idx="5">
                  <c:v>0.159</c:v>
                </c:pt>
              </c:numCache>
            </c:numRef>
          </c:val>
          <c:smooth val="0"/>
          <c:extLst>
            <c:ext xmlns:c16="http://schemas.microsoft.com/office/drawing/2014/chart" uri="{C3380CC4-5D6E-409C-BE32-E72D297353CC}">
              <c16:uniqueId val="{00000002-FB98-4D6A-83D1-D96C2188FAFE}"/>
            </c:ext>
          </c:extLst>
        </c:ser>
        <c:dLbls>
          <c:showLegendKey val="0"/>
          <c:showVal val="0"/>
          <c:showCatName val="0"/>
          <c:showSerName val="0"/>
          <c:showPercent val="0"/>
          <c:showBubbleSize val="0"/>
        </c:dLbls>
        <c:marker val="1"/>
        <c:smooth val="0"/>
        <c:axId val="251940352"/>
        <c:axId val="248169024"/>
      </c:lineChart>
      <c:catAx>
        <c:axId val="25194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48169024"/>
        <c:crosses val="autoZero"/>
        <c:auto val="1"/>
        <c:lblAlgn val="ctr"/>
        <c:lblOffset val="100"/>
        <c:noMultiLvlLbl val="0"/>
      </c:catAx>
      <c:valAx>
        <c:axId val="24816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194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0.17599999999999999</c:v>
                </c:pt>
                <c:pt idx="1">
                  <c:v>0.16700000000000001</c:v>
                </c:pt>
                <c:pt idx="2">
                  <c:v>0.182</c:v>
                </c:pt>
                <c:pt idx="3">
                  <c:v>0.15</c:v>
                </c:pt>
                <c:pt idx="4">
                  <c:v>0.14000000000000001</c:v>
                </c:pt>
                <c:pt idx="5">
                  <c:v>0.121</c:v>
                </c:pt>
              </c:numCache>
            </c:numRef>
          </c:val>
          <c:smooth val="0"/>
          <c:extLst>
            <c:ext xmlns:c16="http://schemas.microsoft.com/office/drawing/2014/chart" uri="{C3380CC4-5D6E-409C-BE32-E72D297353CC}">
              <c16:uniqueId val="{00000000-0249-4E64-9606-13072C9071FD}"/>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0.20200000000000001</c:v>
                </c:pt>
                <c:pt idx="1">
                  <c:v>0.218</c:v>
                </c:pt>
                <c:pt idx="2">
                  <c:v>0.216</c:v>
                </c:pt>
                <c:pt idx="3">
                  <c:v>0.17499999999999999</c:v>
                </c:pt>
                <c:pt idx="4">
                  <c:v>0.15</c:v>
                </c:pt>
                <c:pt idx="5">
                  <c:v>0.14099999999999999</c:v>
                </c:pt>
              </c:numCache>
            </c:numRef>
          </c:val>
          <c:smooth val="0"/>
          <c:extLst>
            <c:ext xmlns:c16="http://schemas.microsoft.com/office/drawing/2014/chart" uri="{C3380CC4-5D6E-409C-BE32-E72D297353CC}">
              <c16:uniqueId val="{00000001-0249-4E64-9606-13072C9071FD}"/>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0.14099999999999999</c:v>
                </c:pt>
                <c:pt idx="1">
                  <c:v>0.106</c:v>
                </c:pt>
                <c:pt idx="2">
                  <c:v>0.13600000000000001</c:v>
                </c:pt>
                <c:pt idx="3">
                  <c:v>0.11799999999999999</c:v>
                </c:pt>
                <c:pt idx="4">
                  <c:v>0.127</c:v>
                </c:pt>
                <c:pt idx="5">
                  <c:v>9.6000000000000002E-2</c:v>
                </c:pt>
              </c:numCache>
            </c:numRef>
          </c:val>
          <c:smooth val="0"/>
          <c:extLst>
            <c:ext xmlns:c16="http://schemas.microsoft.com/office/drawing/2014/chart" uri="{C3380CC4-5D6E-409C-BE32-E72D297353CC}">
              <c16:uniqueId val="{00000002-0249-4E64-9606-13072C9071FD}"/>
            </c:ext>
          </c:extLst>
        </c:ser>
        <c:dLbls>
          <c:showLegendKey val="0"/>
          <c:showVal val="0"/>
          <c:showCatName val="0"/>
          <c:showSerName val="0"/>
          <c:showPercent val="0"/>
          <c:showBubbleSize val="0"/>
        </c:dLbls>
        <c:marker val="1"/>
        <c:smooth val="0"/>
        <c:axId val="252541952"/>
        <c:axId val="248170752"/>
      </c:lineChart>
      <c:catAx>
        <c:axId val="25254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48170752"/>
        <c:crosses val="autoZero"/>
        <c:auto val="1"/>
        <c:lblAlgn val="ctr"/>
        <c:lblOffset val="100"/>
        <c:noMultiLvlLbl val="0"/>
      </c:catAx>
      <c:valAx>
        <c:axId val="248170752"/>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254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Α &amp; Β Κύκλος</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0.191</c:v>
                </c:pt>
                <c:pt idx="1">
                  <c:v>0.2</c:v>
                </c:pt>
                <c:pt idx="2">
                  <c:v>0.20699999999999999</c:v>
                </c:pt>
                <c:pt idx="3">
                  <c:v>0.188</c:v>
                </c:pt>
                <c:pt idx="4">
                  <c:v>0.15</c:v>
                </c:pt>
                <c:pt idx="5">
                  <c:v>0.14799999999999999</c:v>
                </c:pt>
              </c:numCache>
            </c:numRef>
          </c:val>
          <c:smooth val="0"/>
          <c:extLst>
            <c:ext xmlns:c16="http://schemas.microsoft.com/office/drawing/2014/chart" uri="{C3380CC4-5D6E-409C-BE32-E72D297353CC}">
              <c16:uniqueId val="{00000000-FB98-4D6A-83D1-D96C2188FAFE}"/>
            </c:ext>
          </c:extLst>
        </c:ser>
        <c:ser>
          <c:idx val="1"/>
          <c:order val="1"/>
          <c:tx>
            <c:strRef>
              <c:f>Φύλλο1!$C$1</c:f>
              <c:strCache>
                <c:ptCount val="1"/>
                <c:pt idx="0">
                  <c:v>Α Κύκλος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0.23100000000000001</c:v>
                </c:pt>
                <c:pt idx="1">
                  <c:v>0.23699999999999999</c:v>
                </c:pt>
                <c:pt idx="2">
                  <c:v>0.24199999999999999</c:v>
                </c:pt>
                <c:pt idx="3">
                  <c:v>0.23200000000000001</c:v>
                </c:pt>
                <c:pt idx="4">
                  <c:v>0.19</c:v>
                </c:pt>
                <c:pt idx="5">
                  <c:v>0.18099999999999999</c:v>
                </c:pt>
              </c:numCache>
            </c:numRef>
          </c:val>
          <c:smooth val="0"/>
          <c:extLst>
            <c:ext xmlns:c16="http://schemas.microsoft.com/office/drawing/2014/chart" uri="{C3380CC4-5D6E-409C-BE32-E72D297353CC}">
              <c16:uniqueId val="{00000001-FB98-4D6A-83D1-D96C2188FAFE}"/>
            </c:ext>
          </c:extLst>
        </c:ser>
        <c:ser>
          <c:idx val="2"/>
          <c:order val="2"/>
          <c:tx>
            <c:strRef>
              <c:f>Φύλλο1!$D$1</c:f>
              <c:strCache>
                <c:ptCount val="1"/>
                <c:pt idx="0">
                  <c:v>Β Κύκλος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0.14099999999999999</c:v>
                </c:pt>
                <c:pt idx="1">
                  <c:v>0.153</c:v>
                </c:pt>
                <c:pt idx="2">
                  <c:v>0.16300000000000001</c:v>
                </c:pt>
                <c:pt idx="3">
                  <c:v>0.121</c:v>
                </c:pt>
                <c:pt idx="4">
                  <c:v>0.107</c:v>
                </c:pt>
                <c:pt idx="5">
                  <c:v>0.113</c:v>
                </c:pt>
              </c:numCache>
            </c:numRef>
          </c:val>
          <c:smooth val="0"/>
          <c:extLst>
            <c:ext xmlns:c16="http://schemas.microsoft.com/office/drawing/2014/chart" uri="{C3380CC4-5D6E-409C-BE32-E72D297353CC}">
              <c16:uniqueId val="{00000002-FB98-4D6A-83D1-D96C2188FAFE}"/>
            </c:ext>
          </c:extLst>
        </c:ser>
        <c:dLbls>
          <c:showLegendKey val="0"/>
          <c:showVal val="0"/>
          <c:showCatName val="0"/>
          <c:showSerName val="0"/>
          <c:showPercent val="0"/>
          <c:showBubbleSize val="0"/>
        </c:dLbls>
        <c:marker val="1"/>
        <c:smooth val="0"/>
        <c:axId val="252600832"/>
        <c:axId val="248173056"/>
      </c:lineChart>
      <c:catAx>
        <c:axId val="2526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48173056"/>
        <c:crosses val="autoZero"/>
        <c:auto val="1"/>
        <c:lblAlgn val="ctr"/>
        <c:lblOffset val="100"/>
        <c:noMultiLvlLbl val="0"/>
      </c:catAx>
      <c:valAx>
        <c:axId val="24817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260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Φύλλο1!$B$1</c:f>
              <c:strCache>
                <c:ptCount val="1"/>
                <c:pt idx="0">
                  <c:v>Α Κύκλος</c:v>
                </c:pt>
              </c:strCache>
            </c:strRef>
          </c:tx>
          <c:spPr>
            <a:solidFill>
              <a:srgbClr val="70A2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Στερεά Ελλάδα</c:v>
                </c:pt>
                <c:pt idx="1">
                  <c:v>Δυτική Μακεδονία</c:v>
                </c:pt>
                <c:pt idx="2">
                  <c:v>Ιόνοι Νήσοι</c:v>
                </c:pt>
                <c:pt idx="3">
                  <c:v>Δυτική Ελλάδα</c:v>
                </c:pt>
                <c:pt idx="4">
                  <c:v>Αττική</c:v>
                </c:pt>
                <c:pt idx="5">
                  <c:v>Ήπειρος</c:v>
                </c:pt>
                <c:pt idx="6">
                  <c:v>Ανατολική Μακεδονία &amp; Θράκη</c:v>
                </c:pt>
                <c:pt idx="7">
                  <c:v>Σύνολο χώρας</c:v>
                </c:pt>
                <c:pt idx="8">
                  <c:v>Βόρειο Αιγαίο</c:v>
                </c:pt>
                <c:pt idx="9">
                  <c:v>Κεντρική Μακεδονία</c:v>
                </c:pt>
                <c:pt idx="10">
                  <c:v>Νότιο Αιγαίο</c:v>
                </c:pt>
                <c:pt idx="11">
                  <c:v>Θεσσαλία</c:v>
                </c:pt>
                <c:pt idx="12">
                  <c:v>Πελοπόννησος</c:v>
                </c:pt>
                <c:pt idx="13">
                  <c:v>Κρήτη</c:v>
                </c:pt>
              </c:strCache>
            </c:strRef>
          </c:cat>
          <c:val>
            <c:numRef>
              <c:f>Φύλλο1!$B$2:$B$15</c:f>
              <c:numCache>
                <c:formatCode>0.0%</c:formatCode>
                <c:ptCount val="14"/>
                <c:pt idx="0">
                  <c:v>9.7560975609756101E-2</c:v>
                </c:pt>
                <c:pt idx="1">
                  <c:v>0.10344827586206896</c:v>
                </c:pt>
                <c:pt idx="2">
                  <c:v>0.11363636363636363</c:v>
                </c:pt>
                <c:pt idx="3">
                  <c:v>0.14007782101167315</c:v>
                </c:pt>
                <c:pt idx="4">
                  <c:v>0.15418502202643172</c:v>
                </c:pt>
                <c:pt idx="5">
                  <c:v>0.15827338129496402</c:v>
                </c:pt>
                <c:pt idx="6">
                  <c:v>0.1721311475409836</c:v>
                </c:pt>
                <c:pt idx="7">
                  <c:v>0.18101265822784809</c:v>
                </c:pt>
                <c:pt idx="8">
                  <c:v>0.18817204301075269</c:v>
                </c:pt>
                <c:pt idx="9">
                  <c:v>0.19161676646706588</c:v>
                </c:pt>
                <c:pt idx="10">
                  <c:v>0.2</c:v>
                </c:pt>
                <c:pt idx="11">
                  <c:v>0.23605150214592274</c:v>
                </c:pt>
                <c:pt idx="12">
                  <c:v>0.2620689655172414</c:v>
                </c:pt>
                <c:pt idx="13">
                  <c:v>0.26479750778816197</c:v>
                </c:pt>
              </c:numCache>
            </c:numRef>
          </c:val>
          <c:extLst>
            <c:ext xmlns:c16="http://schemas.microsoft.com/office/drawing/2014/chart" uri="{C3380CC4-5D6E-409C-BE32-E72D297353CC}">
              <c16:uniqueId val="{00000000-ED3F-400B-9D53-930F7A876BE4}"/>
            </c:ext>
          </c:extLst>
        </c:ser>
        <c:ser>
          <c:idx val="1"/>
          <c:order val="1"/>
          <c:tx>
            <c:strRef>
              <c:f>Φύλλο1!$C$1</c:f>
              <c:strCache>
                <c:ptCount val="1"/>
                <c:pt idx="0">
                  <c:v>Β Κύκλος</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Στερεά Ελλάδα</c:v>
                </c:pt>
                <c:pt idx="1">
                  <c:v>Δυτική Μακεδονία</c:v>
                </c:pt>
                <c:pt idx="2">
                  <c:v>Ιόνοι Νήσοι</c:v>
                </c:pt>
                <c:pt idx="3">
                  <c:v>Δυτική Ελλάδα</c:v>
                </c:pt>
                <c:pt idx="4">
                  <c:v>Αττική</c:v>
                </c:pt>
                <c:pt idx="5">
                  <c:v>Ήπειρος</c:v>
                </c:pt>
                <c:pt idx="6">
                  <c:v>Ανατολική Μακεδονία &amp; Θράκη</c:v>
                </c:pt>
                <c:pt idx="7">
                  <c:v>Σύνολο χώρας</c:v>
                </c:pt>
                <c:pt idx="8">
                  <c:v>Βόρειο Αιγαίο</c:v>
                </c:pt>
                <c:pt idx="9">
                  <c:v>Κεντρική Μακεδονία</c:v>
                </c:pt>
                <c:pt idx="10">
                  <c:v>Νότιο Αιγαίο</c:v>
                </c:pt>
                <c:pt idx="11">
                  <c:v>Θεσσαλία</c:v>
                </c:pt>
                <c:pt idx="12">
                  <c:v>Πελοπόννησος</c:v>
                </c:pt>
                <c:pt idx="13">
                  <c:v>Κρήτη</c:v>
                </c:pt>
              </c:strCache>
            </c:strRef>
          </c:cat>
          <c:val>
            <c:numRef>
              <c:f>Φύλλο1!$C$2:$C$15</c:f>
              <c:numCache>
                <c:formatCode>0.0%</c:formatCode>
                <c:ptCount val="14"/>
                <c:pt idx="0">
                  <c:v>0.10726643598615918</c:v>
                </c:pt>
                <c:pt idx="1">
                  <c:v>8.7499999999999994E-2</c:v>
                </c:pt>
                <c:pt idx="2">
                  <c:v>0</c:v>
                </c:pt>
                <c:pt idx="3">
                  <c:v>6.7510548523206745E-2</c:v>
                </c:pt>
                <c:pt idx="4">
                  <c:v>4.2553191489361701E-2</c:v>
                </c:pt>
                <c:pt idx="5">
                  <c:v>0.11842105263157894</c:v>
                </c:pt>
                <c:pt idx="6">
                  <c:v>0.16205533596837945</c:v>
                </c:pt>
                <c:pt idx="7">
                  <c:v>0.11287128712871287</c:v>
                </c:pt>
                <c:pt idx="8">
                  <c:v>0.10179640718562874</c:v>
                </c:pt>
                <c:pt idx="9">
                  <c:v>0.12555391432791729</c:v>
                </c:pt>
                <c:pt idx="10">
                  <c:v>0.21153846153846154</c:v>
                </c:pt>
                <c:pt idx="11">
                  <c:v>0.12440191387559808</c:v>
                </c:pt>
                <c:pt idx="12">
                  <c:v>7.7586206896551727E-2</c:v>
                </c:pt>
                <c:pt idx="13">
                  <c:v>0.18181818181818182</c:v>
                </c:pt>
              </c:numCache>
            </c:numRef>
          </c:val>
          <c:extLst>
            <c:ext xmlns:c16="http://schemas.microsoft.com/office/drawing/2014/chart" uri="{C3380CC4-5D6E-409C-BE32-E72D297353CC}">
              <c16:uniqueId val="{00000001-ED3F-400B-9D53-930F7A876BE4}"/>
            </c:ext>
          </c:extLst>
        </c:ser>
        <c:dLbls>
          <c:showLegendKey val="0"/>
          <c:showVal val="0"/>
          <c:showCatName val="0"/>
          <c:showSerName val="0"/>
          <c:showPercent val="0"/>
          <c:showBubbleSize val="0"/>
        </c:dLbls>
        <c:gapWidth val="45"/>
        <c:axId val="252602880"/>
        <c:axId val="248174784"/>
      </c:barChart>
      <c:catAx>
        <c:axId val="25260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8174784"/>
        <c:crosses val="autoZero"/>
        <c:auto val="1"/>
        <c:lblAlgn val="ctr"/>
        <c:lblOffset val="100"/>
        <c:noMultiLvlLbl val="0"/>
      </c:catAx>
      <c:valAx>
        <c:axId val="2481747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mn-lt"/>
                <a:ea typeface="+mn-ea"/>
                <a:cs typeface="+mn-cs"/>
              </a:defRPr>
            </a:pPr>
            <a:endParaRPr lang="el-GR"/>
          </a:p>
        </c:txPr>
        <c:crossAx val="25260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8855160427727E-2"/>
          <c:y val="2.7326198919862058E-2"/>
          <c:w val="0.91581430650353846"/>
          <c:h val="0.82343950190813942"/>
        </c:manualLayout>
      </c:layout>
      <c:lineChart>
        <c:grouping val="standard"/>
        <c:varyColors val="0"/>
        <c:ser>
          <c:idx val="0"/>
          <c:order val="0"/>
          <c:tx>
            <c:strRef>
              <c:f>Φύλλο1!$B$1</c:f>
              <c:strCache>
                <c:ptCount val="1"/>
                <c:pt idx="0">
                  <c:v>Σύνολο</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15.5</c:v>
                </c:pt>
                <c:pt idx="1">
                  <c:v>16</c:v>
                </c:pt>
                <c:pt idx="2">
                  <c:v>16.5</c:v>
                </c:pt>
                <c:pt idx="3">
                  <c:v>16.8</c:v>
                </c:pt>
                <c:pt idx="4">
                  <c:v>17.600000000000001</c:v>
                </c:pt>
                <c:pt idx="5">
                  <c:v>16.899999999999999</c:v>
                </c:pt>
              </c:numCache>
            </c:numRef>
          </c:val>
          <c:smooth val="0"/>
          <c:extLst>
            <c:ext xmlns:c16="http://schemas.microsoft.com/office/drawing/2014/chart" uri="{C3380CC4-5D6E-409C-BE32-E72D297353CC}">
              <c16:uniqueId val="{00000000-1DFB-4A1D-ACCE-E3CB5885DB06}"/>
            </c:ext>
          </c:extLst>
        </c:ser>
        <c:dLbls>
          <c:showLegendKey val="0"/>
          <c:showVal val="0"/>
          <c:showCatName val="0"/>
          <c:showSerName val="0"/>
          <c:showPercent val="0"/>
          <c:showBubbleSize val="0"/>
        </c:dLbls>
        <c:marker val="1"/>
        <c:smooth val="0"/>
        <c:axId val="249150464"/>
        <c:axId val="249088832"/>
      </c:lineChart>
      <c:catAx>
        <c:axId val="24915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088832"/>
        <c:crosses val="autoZero"/>
        <c:auto val="1"/>
        <c:lblAlgn val="ctr"/>
        <c:lblOffset val="100"/>
        <c:noMultiLvlLbl val="0"/>
      </c:catAx>
      <c:valAx>
        <c:axId val="249088832"/>
        <c:scaling>
          <c:orientation val="minMax"/>
          <c:max val="20"/>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15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Σύνολο</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0%" sourceLinked="0"/>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0.00%</c:formatCode>
                <c:ptCount val="6"/>
                <c:pt idx="0">
                  <c:v>0.191</c:v>
                </c:pt>
                <c:pt idx="1">
                  <c:v>0.2</c:v>
                </c:pt>
                <c:pt idx="2">
                  <c:v>0.20699999999999999</c:v>
                </c:pt>
                <c:pt idx="3">
                  <c:v>0.188</c:v>
                </c:pt>
                <c:pt idx="4">
                  <c:v>0.15</c:v>
                </c:pt>
                <c:pt idx="5">
                  <c:v>0.14799999999999999</c:v>
                </c:pt>
              </c:numCache>
            </c:numRef>
          </c:val>
          <c:smooth val="0"/>
          <c:extLst>
            <c:ext xmlns:c16="http://schemas.microsoft.com/office/drawing/2014/chart" uri="{C3380CC4-5D6E-409C-BE32-E72D297353CC}">
              <c16:uniqueId val="{00000000-FB98-4D6A-83D1-D96C2188FAFE}"/>
            </c:ext>
          </c:extLst>
        </c:ser>
        <c:ser>
          <c:idx val="1"/>
          <c:order val="1"/>
          <c:tx>
            <c:strRef>
              <c:f>Φύλλο1!$C$1</c:f>
              <c:strCache>
                <c:ptCount val="1"/>
                <c:pt idx="0">
                  <c:v>Άνδρες</c:v>
                </c:pt>
              </c:strCache>
            </c:strRef>
          </c:tx>
          <c:spPr>
            <a:ln w="28575" cap="rnd">
              <a:solidFill>
                <a:srgbClr val="70A26E"/>
              </a:solidFill>
              <a:round/>
            </a:ln>
            <a:effectLst/>
          </c:spPr>
          <c:marker>
            <c:symbol val="circle"/>
            <c:size val="10"/>
            <c:spPr>
              <a:solidFill>
                <a:srgbClr val="70A26E"/>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0.00%</c:formatCode>
                <c:ptCount val="6"/>
                <c:pt idx="0">
                  <c:v>0.223</c:v>
                </c:pt>
                <c:pt idx="1">
                  <c:v>0.251</c:v>
                </c:pt>
                <c:pt idx="2">
                  <c:v>0.247</c:v>
                </c:pt>
                <c:pt idx="3">
                  <c:v>0.223</c:v>
                </c:pt>
                <c:pt idx="4">
                  <c:v>0.16900000000000001</c:v>
                </c:pt>
                <c:pt idx="5">
                  <c:v>0.17399999999999999</c:v>
                </c:pt>
              </c:numCache>
            </c:numRef>
          </c:val>
          <c:smooth val="0"/>
          <c:extLst>
            <c:ext xmlns:c16="http://schemas.microsoft.com/office/drawing/2014/chart" uri="{C3380CC4-5D6E-409C-BE32-E72D297353CC}">
              <c16:uniqueId val="{00000001-FB98-4D6A-83D1-D96C2188FAFE}"/>
            </c:ext>
          </c:extLst>
        </c:ser>
        <c:ser>
          <c:idx val="2"/>
          <c:order val="2"/>
          <c:tx>
            <c:strRef>
              <c:f>Φύλλο1!$D$1</c:f>
              <c:strCache>
                <c:ptCount val="1"/>
                <c:pt idx="0">
                  <c:v>Γυναίκες</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0.00%</c:formatCode>
                <c:ptCount val="6"/>
                <c:pt idx="0">
                  <c:v>0.14699999999999999</c:v>
                </c:pt>
                <c:pt idx="1">
                  <c:v>0.129</c:v>
                </c:pt>
                <c:pt idx="2">
                  <c:v>0.15</c:v>
                </c:pt>
                <c:pt idx="3">
                  <c:v>0.14099999999999999</c:v>
                </c:pt>
                <c:pt idx="4">
                  <c:v>0.126</c:v>
                </c:pt>
                <c:pt idx="5">
                  <c:v>0.113</c:v>
                </c:pt>
              </c:numCache>
            </c:numRef>
          </c:val>
          <c:smooth val="0"/>
          <c:extLst>
            <c:ext xmlns:c16="http://schemas.microsoft.com/office/drawing/2014/chart" uri="{C3380CC4-5D6E-409C-BE32-E72D297353CC}">
              <c16:uniqueId val="{00000002-FB98-4D6A-83D1-D96C2188FAFE}"/>
            </c:ext>
          </c:extLst>
        </c:ser>
        <c:dLbls>
          <c:showLegendKey val="0"/>
          <c:showVal val="0"/>
          <c:showCatName val="0"/>
          <c:showSerName val="0"/>
          <c:showPercent val="0"/>
          <c:showBubbleSize val="0"/>
        </c:dLbls>
        <c:marker val="1"/>
        <c:smooth val="0"/>
        <c:axId val="252867584"/>
        <c:axId val="252731968"/>
      </c:lineChart>
      <c:catAx>
        <c:axId val="25286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52731968"/>
        <c:crosses val="autoZero"/>
        <c:auto val="1"/>
        <c:lblAlgn val="ctr"/>
        <c:lblOffset val="100"/>
        <c:noMultiLvlLbl val="0"/>
      </c:catAx>
      <c:valAx>
        <c:axId val="252731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28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Στήλη2</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Φύλλο1!$A$2:$A$9</c:f>
              <c:strCache>
                <c:ptCount val="8"/>
                <c:pt idx="0">
                  <c:v>Σύνολο Μαθητών</c:v>
                </c:pt>
                <c:pt idx="1">
                  <c:v>18-22 ετών</c:v>
                </c:pt>
                <c:pt idx="2">
                  <c:v>23-27 ετών</c:v>
                </c:pt>
                <c:pt idx="3">
                  <c:v>28-32 ετών</c:v>
                </c:pt>
                <c:pt idx="4">
                  <c:v>33-37 ετών</c:v>
                </c:pt>
                <c:pt idx="5">
                  <c:v>38-42 ετών</c:v>
                </c:pt>
                <c:pt idx="6">
                  <c:v>43-47 ετών</c:v>
                </c:pt>
                <c:pt idx="7">
                  <c:v>48 ετών και άνω</c:v>
                </c:pt>
              </c:strCache>
            </c:strRef>
          </c:cat>
          <c:val>
            <c:numRef>
              <c:f>Φύλλο1!$B$2:$B$9</c:f>
              <c:numCache>
                <c:formatCode>0.0%</c:formatCode>
                <c:ptCount val="8"/>
                <c:pt idx="0">
                  <c:v>0.14765751211631664</c:v>
                </c:pt>
                <c:pt idx="1">
                  <c:v>0.31075697211155379</c:v>
                </c:pt>
                <c:pt idx="2">
                  <c:v>0.27363184079601988</c:v>
                </c:pt>
                <c:pt idx="3">
                  <c:v>0.21104536489151873</c:v>
                </c:pt>
                <c:pt idx="4">
                  <c:v>0.16005291005291006</c:v>
                </c:pt>
                <c:pt idx="5">
                  <c:v>0.11953833470733718</c:v>
                </c:pt>
                <c:pt idx="6">
                  <c:v>0.1051792828685259</c:v>
                </c:pt>
                <c:pt idx="7">
                  <c:v>0.12236987818383167</c:v>
                </c:pt>
              </c:numCache>
            </c:numRef>
          </c:val>
          <c:extLst>
            <c:ext xmlns:c16="http://schemas.microsoft.com/office/drawing/2014/chart" uri="{C3380CC4-5D6E-409C-BE32-E72D297353CC}">
              <c16:uniqueId val="{00000000-ACCF-4403-8FF5-014800A2792C}"/>
            </c:ext>
          </c:extLst>
        </c:ser>
        <c:dLbls>
          <c:showLegendKey val="0"/>
          <c:showVal val="0"/>
          <c:showCatName val="0"/>
          <c:showSerName val="0"/>
          <c:showPercent val="0"/>
          <c:showBubbleSize val="0"/>
        </c:dLbls>
        <c:gapWidth val="45"/>
        <c:overlap val="100"/>
        <c:axId val="252943872"/>
        <c:axId val="252733696"/>
      </c:barChart>
      <c:catAx>
        <c:axId val="25294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50000"/>
                  </a:schemeClr>
                </a:solidFill>
                <a:latin typeface="+mn-lt"/>
                <a:ea typeface="+mn-ea"/>
                <a:cs typeface="+mn-cs"/>
              </a:defRPr>
            </a:pPr>
            <a:endParaRPr lang="el-GR"/>
          </a:p>
        </c:txPr>
        <c:crossAx val="252733696"/>
        <c:crosses val="autoZero"/>
        <c:auto val="1"/>
        <c:lblAlgn val="ctr"/>
        <c:lblOffset val="100"/>
        <c:noMultiLvlLbl val="0"/>
      </c:catAx>
      <c:valAx>
        <c:axId val="2527336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52943872"/>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Column1</c:v>
                </c:pt>
              </c:strCache>
            </c:strRef>
          </c:tx>
          <c:spPr>
            <a:solidFill>
              <a:srgbClr val="297E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Ιόνοι Νήσοι</c:v>
                </c:pt>
                <c:pt idx="1">
                  <c:v>Δυτική Μακεδονία</c:v>
                </c:pt>
                <c:pt idx="2">
                  <c:v>Θεσσαλία</c:v>
                </c:pt>
                <c:pt idx="3">
                  <c:v>Πελοπόννησος</c:v>
                </c:pt>
                <c:pt idx="4">
                  <c:v>Ανατολική Μακεδονία &amp; Θράκη</c:v>
                </c:pt>
                <c:pt idx="5">
                  <c:v>Αττική</c:v>
                </c:pt>
                <c:pt idx="6">
                  <c:v>Σύνολο χώρας</c:v>
                </c:pt>
                <c:pt idx="7">
                  <c:v>Ήπειρος</c:v>
                </c:pt>
                <c:pt idx="8">
                  <c:v>Κεντρική Μακεδονία</c:v>
                </c:pt>
                <c:pt idx="9">
                  <c:v>Δυτική Ελλάδα</c:v>
                </c:pt>
                <c:pt idx="10">
                  <c:v>Στερεά Ελλάδα</c:v>
                </c:pt>
                <c:pt idx="11">
                  <c:v>Νότιο Αιγαίο</c:v>
                </c:pt>
                <c:pt idx="12">
                  <c:v>Κρήτη</c:v>
                </c:pt>
                <c:pt idx="13">
                  <c:v>Βόρειο Αιγαίο</c:v>
                </c:pt>
              </c:strCache>
            </c:strRef>
          </c:cat>
          <c:val>
            <c:numRef>
              <c:f>Φύλλο1!$B$2:$B$15</c:f>
              <c:numCache>
                <c:formatCode>0</c:formatCode>
                <c:ptCount val="14"/>
                <c:pt idx="0">
                  <c:v>13.5</c:v>
                </c:pt>
                <c:pt idx="1">
                  <c:v>13.9</c:v>
                </c:pt>
                <c:pt idx="2">
                  <c:v>14.7</c:v>
                </c:pt>
                <c:pt idx="3">
                  <c:v>15.4</c:v>
                </c:pt>
                <c:pt idx="4">
                  <c:v>15.5</c:v>
                </c:pt>
                <c:pt idx="5">
                  <c:v>16.600000000000001</c:v>
                </c:pt>
                <c:pt idx="6">
                  <c:v>16.899999999999999</c:v>
                </c:pt>
                <c:pt idx="7">
                  <c:v>17.100000000000001</c:v>
                </c:pt>
                <c:pt idx="8">
                  <c:v>17.5</c:v>
                </c:pt>
                <c:pt idx="9">
                  <c:v>17.7</c:v>
                </c:pt>
                <c:pt idx="10">
                  <c:v>18</c:v>
                </c:pt>
                <c:pt idx="11">
                  <c:v>18.100000000000001</c:v>
                </c:pt>
                <c:pt idx="12">
                  <c:v>18.399999999999999</c:v>
                </c:pt>
                <c:pt idx="13">
                  <c:v>18.600000000000001</c:v>
                </c:pt>
              </c:numCache>
            </c:numRef>
          </c:val>
          <c:extLst>
            <c:ext xmlns:c16="http://schemas.microsoft.com/office/drawing/2014/chart" uri="{C3380CC4-5D6E-409C-BE32-E72D297353CC}">
              <c16:uniqueId val="{00000005-3ED0-4474-8EE7-3DC6818ABC7F}"/>
            </c:ext>
          </c:extLst>
        </c:ser>
        <c:dLbls>
          <c:showLegendKey val="0"/>
          <c:showVal val="0"/>
          <c:showCatName val="0"/>
          <c:showSerName val="0"/>
          <c:showPercent val="0"/>
          <c:showBubbleSize val="0"/>
        </c:dLbls>
        <c:gapWidth val="45"/>
        <c:overlap val="100"/>
        <c:axId val="249688576"/>
        <c:axId val="249090560"/>
      </c:barChart>
      <c:catAx>
        <c:axId val="249688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090560"/>
        <c:crosses val="autoZero"/>
        <c:auto val="1"/>
        <c:lblAlgn val="ctr"/>
        <c:lblOffset val="100"/>
        <c:noMultiLvlLbl val="0"/>
      </c:catAx>
      <c:valAx>
        <c:axId val="24909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688576"/>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9015947109669E-2"/>
          <c:y val="4.8511576626240352E-2"/>
          <c:w val="0.8893229635724863"/>
          <c:h val="0.72394532445035997"/>
        </c:manualLayout>
      </c:layout>
      <c:lineChart>
        <c:grouping val="standard"/>
        <c:varyColors val="0"/>
        <c:ser>
          <c:idx val="0"/>
          <c:order val="0"/>
          <c:tx>
            <c:strRef>
              <c:f>Φύλλο1!$B$1</c:f>
              <c:strCache>
                <c:ptCount val="1"/>
                <c:pt idx="0">
                  <c:v>% μονάδων που διαθέτουν Αίθουσα Εργαστηρίων</c:v>
                </c:pt>
              </c:strCache>
            </c:strRef>
          </c:tx>
          <c:spPr>
            <a:ln w="28575" cap="rnd">
              <a:solidFill>
                <a:srgbClr val="6CA49B"/>
              </a:solidFill>
              <a:round/>
            </a:ln>
            <a:effectLst/>
          </c:spPr>
          <c:marker>
            <c:symbol val="circle"/>
            <c:size val="10"/>
            <c:spPr>
              <a:solidFill>
                <a:srgbClr val="6CA4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c:formatCode>
                <c:ptCount val="6"/>
                <c:pt idx="0">
                  <c:v>0.95652173913043481</c:v>
                </c:pt>
                <c:pt idx="1">
                  <c:v>0.94444444444444442</c:v>
                </c:pt>
                <c:pt idx="2">
                  <c:v>0.94505494505494503</c:v>
                </c:pt>
                <c:pt idx="3">
                  <c:v>0.91836734693877553</c:v>
                </c:pt>
                <c:pt idx="4">
                  <c:v>0.93939393939393945</c:v>
                </c:pt>
                <c:pt idx="5">
                  <c:v>0.9494949494949495</c:v>
                </c:pt>
              </c:numCache>
            </c:numRef>
          </c:val>
          <c:smooth val="0"/>
          <c:extLst>
            <c:ext xmlns:c16="http://schemas.microsoft.com/office/drawing/2014/chart" uri="{C3380CC4-5D6E-409C-BE32-E72D297353CC}">
              <c16:uniqueId val="{00000000-92C1-4A45-B072-B76BA72BE9EE}"/>
            </c:ext>
          </c:extLst>
        </c:ser>
        <c:ser>
          <c:idx val="1"/>
          <c:order val="1"/>
          <c:tx>
            <c:strRef>
              <c:f>Φύλλο1!$C$1</c:f>
              <c:strCache>
                <c:ptCount val="1"/>
                <c:pt idx="0">
                  <c:v>% μονάδων που διαθέτουν Αίθουσα Πολλαπλών Χρήσεων</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c:formatCode>
                <c:ptCount val="6"/>
                <c:pt idx="0">
                  <c:v>0.54347826086956519</c:v>
                </c:pt>
                <c:pt idx="1">
                  <c:v>0.52222222222222225</c:v>
                </c:pt>
                <c:pt idx="2">
                  <c:v>0.5494505494505495</c:v>
                </c:pt>
                <c:pt idx="3">
                  <c:v>0.59183673469387754</c:v>
                </c:pt>
                <c:pt idx="4">
                  <c:v>0.55555555555555558</c:v>
                </c:pt>
                <c:pt idx="5">
                  <c:v>0.55555555555555558</c:v>
                </c:pt>
              </c:numCache>
            </c:numRef>
          </c:val>
          <c:smooth val="0"/>
          <c:extLst>
            <c:ext xmlns:c16="http://schemas.microsoft.com/office/drawing/2014/chart" uri="{C3380CC4-5D6E-409C-BE32-E72D297353CC}">
              <c16:uniqueId val="{00000001-92C1-4A45-B072-B76BA72BE9EE}"/>
            </c:ext>
          </c:extLst>
        </c:ser>
        <c:ser>
          <c:idx val="2"/>
          <c:order val="2"/>
          <c:tx>
            <c:strRef>
              <c:f>Φύλλο1!$D$1</c:f>
              <c:strCache>
                <c:ptCount val="1"/>
                <c:pt idx="0">
                  <c:v>% μονάδων που διαθέτουν Βιβλιοθήκη</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c:formatCode>
                <c:ptCount val="6"/>
                <c:pt idx="0">
                  <c:v>0.22826086956521738</c:v>
                </c:pt>
                <c:pt idx="1">
                  <c:v>0.26666666666666666</c:v>
                </c:pt>
                <c:pt idx="2">
                  <c:v>0.27472527472527475</c:v>
                </c:pt>
                <c:pt idx="3">
                  <c:v>0.23469387755102042</c:v>
                </c:pt>
                <c:pt idx="4">
                  <c:v>0.20202020202020202</c:v>
                </c:pt>
                <c:pt idx="5">
                  <c:v>0.24242424242424243</c:v>
                </c:pt>
              </c:numCache>
            </c:numRef>
          </c:val>
          <c:smooth val="0"/>
          <c:extLst>
            <c:ext xmlns:c16="http://schemas.microsoft.com/office/drawing/2014/chart" uri="{C3380CC4-5D6E-409C-BE32-E72D297353CC}">
              <c16:uniqueId val="{00000002-92C1-4A45-B072-B76BA72BE9EE}"/>
            </c:ext>
          </c:extLst>
        </c:ser>
        <c:ser>
          <c:idx val="3"/>
          <c:order val="3"/>
          <c:tx>
            <c:strRef>
              <c:f>Φύλλο1!$E$1</c:f>
              <c:strCache>
                <c:ptCount val="1"/>
                <c:pt idx="0">
                  <c:v>% μονάδων που διαθέτουν Γυμναστήριο</c:v>
                </c:pt>
              </c:strCache>
            </c:strRef>
          </c:tx>
          <c:spPr>
            <a:ln w="28575" cap="rnd">
              <a:solidFill>
                <a:srgbClr val="AC7654"/>
              </a:solidFill>
              <a:round/>
            </a:ln>
            <a:effectLst/>
          </c:spPr>
          <c:marker>
            <c:symbol val="circle"/>
            <c:size val="10"/>
            <c:spPr>
              <a:solidFill>
                <a:srgbClr val="AC765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Φύλλο1!$E$2:$E$7</c:f>
              <c:numCache>
                <c:formatCode>0.0%</c:formatCode>
                <c:ptCount val="6"/>
                <c:pt idx="0">
                  <c:v>1.0869565217391304E-2</c:v>
                </c:pt>
                <c:pt idx="1">
                  <c:v>1.1111111111111112E-2</c:v>
                </c:pt>
                <c:pt idx="2">
                  <c:v>2.197802197802198E-2</c:v>
                </c:pt>
                <c:pt idx="3">
                  <c:v>0</c:v>
                </c:pt>
                <c:pt idx="4">
                  <c:v>0</c:v>
                </c:pt>
                <c:pt idx="5">
                  <c:v>2.0202020202020204E-2</c:v>
                </c:pt>
              </c:numCache>
            </c:numRef>
          </c:val>
          <c:smooth val="0"/>
          <c:extLst>
            <c:ext xmlns:c16="http://schemas.microsoft.com/office/drawing/2014/chart" uri="{C3380CC4-5D6E-409C-BE32-E72D297353CC}">
              <c16:uniqueId val="{00000003-92C1-4A45-B072-B76BA72BE9EE}"/>
            </c:ext>
          </c:extLst>
        </c:ser>
        <c:dLbls>
          <c:showLegendKey val="0"/>
          <c:showVal val="0"/>
          <c:showCatName val="0"/>
          <c:showSerName val="0"/>
          <c:showPercent val="0"/>
          <c:showBubbleSize val="0"/>
        </c:dLbls>
        <c:marker val="1"/>
        <c:smooth val="0"/>
        <c:axId val="249683456"/>
        <c:axId val="249092864"/>
      </c:lineChart>
      <c:catAx>
        <c:axId val="24968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249092864"/>
        <c:crosses val="autoZero"/>
        <c:auto val="1"/>
        <c:lblAlgn val="ctr"/>
        <c:lblOffset val="100"/>
        <c:noMultiLvlLbl val="0"/>
      </c:catAx>
      <c:valAx>
        <c:axId val="249092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683456"/>
        <c:crosses val="autoZero"/>
        <c:crossBetween val="between"/>
        <c:majorUnit val="0.2"/>
      </c:valAx>
      <c:spPr>
        <a:noFill/>
        <a:ln>
          <a:noFill/>
        </a:ln>
        <a:effectLst/>
      </c:spPr>
    </c:plotArea>
    <c:legend>
      <c:legendPos val="b"/>
      <c:layout>
        <c:manualLayout>
          <c:xMode val="edge"/>
          <c:yMode val="edge"/>
          <c:x val="5.0777667170659478E-2"/>
          <c:y val="0.85549376545414413"/>
          <c:w val="0.94752468312625804"/>
          <c:h val="0.123563819319738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535714285711E-2"/>
          <c:y val="2.5869049380550145E-2"/>
          <c:w val="0.93699533730158735"/>
          <c:h val="0.79733775574377541"/>
        </c:manualLayout>
      </c:layout>
      <c:lineChart>
        <c:grouping val="standard"/>
        <c:varyColors val="0"/>
        <c:ser>
          <c:idx val="0"/>
          <c:order val="0"/>
          <c:tx>
            <c:strRef>
              <c:f>Φύλλο1!$B$1</c:f>
              <c:strCache>
                <c:ptCount val="1"/>
                <c:pt idx="0">
                  <c:v>Διδακτικό προσωπικό</c:v>
                </c:pt>
              </c:strCache>
            </c:strRef>
          </c:tx>
          <c:spPr>
            <a:ln w="28575" cap="rnd">
              <a:solidFill>
                <a:srgbClr val="C0BA68"/>
              </a:solidFill>
              <a:round/>
            </a:ln>
            <a:effectLst/>
          </c:spPr>
          <c:marker>
            <c:symbol val="circle"/>
            <c:size val="10"/>
            <c:spPr>
              <a:solidFill>
                <a:srgbClr val="C0BA68"/>
              </a:solidFill>
              <a:ln w="9525">
                <a:no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General</c:formatCode>
                <c:ptCount val="6"/>
                <c:pt idx="0">
                  <c:v>908</c:v>
                </c:pt>
                <c:pt idx="1">
                  <c:v>874</c:v>
                </c:pt>
                <c:pt idx="2">
                  <c:v>886</c:v>
                </c:pt>
                <c:pt idx="3">
                  <c:v>1032</c:v>
                </c:pt>
                <c:pt idx="4">
                  <c:v>1093</c:v>
                </c:pt>
                <c:pt idx="5">
                  <c:v>1144</c:v>
                </c:pt>
              </c:numCache>
            </c:numRef>
          </c:val>
          <c:smooth val="0"/>
          <c:extLst>
            <c:ext xmlns:c16="http://schemas.microsoft.com/office/drawing/2014/chart" uri="{C3380CC4-5D6E-409C-BE32-E72D297353CC}">
              <c16:uniqueId val="{00000000-278E-4A69-89D5-9611C1387DC0}"/>
            </c:ext>
          </c:extLst>
        </c:ser>
        <c:ser>
          <c:idx val="1"/>
          <c:order val="1"/>
          <c:tx>
            <c:strRef>
              <c:f>Φύλλο1!$C$1</c:f>
              <c:strCache>
                <c:ptCount val="1"/>
                <c:pt idx="0">
                  <c:v>Λοιπό προσωπικό</c:v>
                </c:pt>
              </c:strCache>
            </c:strRef>
          </c:tx>
          <c:spPr>
            <a:ln w="28575" cap="rnd">
              <a:solidFill>
                <a:srgbClr val="70A26E"/>
              </a:solidFill>
              <a:round/>
            </a:ln>
            <a:effectLst/>
          </c:spPr>
          <c:marker>
            <c:symbol val="circle"/>
            <c:size val="10"/>
            <c:spPr>
              <a:solidFill>
                <a:srgbClr val="70A26E"/>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General</c:formatCode>
                <c:ptCount val="6"/>
                <c:pt idx="0">
                  <c:v>150</c:v>
                </c:pt>
                <c:pt idx="1">
                  <c:v>134</c:v>
                </c:pt>
                <c:pt idx="2">
                  <c:v>167</c:v>
                </c:pt>
                <c:pt idx="3">
                  <c:v>184</c:v>
                </c:pt>
                <c:pt idx="4">
                  <c:v>213</c:v>
                </c:pt>
                <c:pt idx="5">
                  <c:v>167</c:v>
                </c:pt>
              </c:numCache>
            </c:numRef>
          </c:val>
          <c:smooth val="0"/>
          <c:extLst>
            <c:ext xmlns:c16="http://schemas.microsoft.com/office/drawing/2014/chart" uri="{C3380CC4-5D6E-409C-BE32-E72D297353CC}">
              <c16:uniqueId val="{00000001-278E-4A69-89D5-9611C1387DC0}"/>
            </c:ext>
          </c:extLst>
        </c:ser>
        <c:ser>
          <c:idx val="2"/>
          <c:order val="2"/>
          <c:tx>
            <c:strRef>
              <c:f>Φύλλο1!$D$1</c:f>
              <c:strCache>
                <c:ptCount val="1"/>
                <c:pt idx="0">
                  <c:v>Σύνολο προσωπικού</c:v>
                </c:pt>
              </c:strCache>
            </c:strRef>
          </c:tx>
          <c:spPr>
            <a:ln w="28575" cap="rnd">
              <a:solidFill>
                <a:srgbClr val="297E9B"/>
              </a:solidFill>
              <a:round/>
            </a:ln>
            <a:effectLst/>
          </c:spPr>
          <c:marker>
            <c:symbol val="circle"/>
            <c:size val="10"/>
            <c:spPr>
              <a:solidFill>
                <a:srgbClr val="297E9B"/>
              </a:solidFill>
              <a:ln w="9525">
                <a:no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General</c:formatCode>
                <c:ptCount val="6"/>
                <c:pt idx="0">
                  <c:v>1058</c:v>
                </c:pt>
                <c:pt idx="1">
                  <c:v>1008</c:v>
                </c:pt>
                <c:pt idx="2">
                  <c:v>1053</c:v>
                </c:pt>
                <c:pt idx="3">
                  <c:v>1216</c:v>
                </c:pt>
                <c:pt idx="4">
                  <c:v>1306</c:v>
                </c:pt>
                <c:pt idx="5">
                  <c:v>1311</c:v>
                </c:pt>
              </c:numCache>
            </c:numRef>
          </c:val>
          <c:smooth val="0"/>
          <c:extLst>
            <c:ext xmlns:c16="http://schemas.microsoft.com/office/drawing/2014/chart" uri="{C3380CC4-5D6E-409C-BE32-E72D297353CC}">
              <c16:uniqueId val="{00000002-278E-4A69-89D5-9611C1387DC0}"/>
            </c:ext>
          </c:extLst>
        </c:ser>
        <c:dLbls>
          <c:showLegendKey val="0"/>
          <c:showVal val="0"/>
          <c:showCatName val="0"/>
          <c:showSerName val="0"/>
          <c:showPercent val="0"/>
          <c:showBubbleSize val="0"/>
        </c:dLbls>
        <c:marker val="1"/>
        <c:smooth val="0"/>
        <c:axId val="249691648"/>
        <c:axId val="135250496"/>
      </c:lineChart>
      <c:catAx>
        <c:axId val="24969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135250496"/>
        <c:crosses val="autoZero"/>
        <c:auto val="1"/>
        <c:lblAlgn val="ctr"/>
        <c:lblOffset val="100"/>
        <c:noMultiLvlLbl val="0"/>
      </c:catAx>
      <c:valAx>
        <c:axId val="13525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4969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9015947109669E-2"/>
          <c:y val="4.8511576626240352E-2"/>
          <c:w val="0.8893229635724863"/>
          <c:h val="0.72394532445035997"/>
        </c:manualLayout>
      </c:layout>
      <c:lineChart>
        <c:grouping val="standard"/>
        <c:varyColors val="0"/>
        <c:ser>
          <c:idx val="0"/>
          <c:order val="0"/>
          <c:tx>
            <c:strRef>
              <c:f>Φύλλο1!$B$1</c:f>
              <c:strCache>
                <c:ptCount val="1"/>
                <c:pt idx="0">
                  <c:v>Διευθυντές</c:v>
                </c:pt>
              </c:strCache>
            </c:strRef>
          </c:tx>
          <c:spPr>
            <a:ln w="28575" cap="rnd">
              <a:solidFill>
                <a:srgbClr val="6CA49B"/>
              </a:solidFill>
              <a:round/>
            </a:ln>
            <a:effectLst/>
          </c:spPr>
          <c:marker>
            <c:symbol val="circle"/>
            <c:size val="10"/>
            <c:spPr>
              <a:solidFill>
                <a:srgbClr val="6CA4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Φύλλο1!$B$2:$B$7</c:f>
              <c:numCache>
                <c:formatCode>0.0%</c:formatCode>
                <c:ptCount val="6"/>
                <c:pt idx="0">
                  <c:v>6.8000000000000005E-2</c:v>
                </c:pt>
                <c:pt idx="1">
                  <c:v>7.3999999999999996E-2</c:v>
                </c:pt>
                <c:pt idx="2">
                  <c:v>7.5999999999999998E-2</c:v>
                </c:pt>
                <c:pt idx="3">
                  <c:v>7.1999999999999995E-2</c:v>
                </c:pt>
                <c:pt idx="4">
                  <c:v>7.0000000000000007E-2</c:v>
                </c:pt>
                <c:pt idx="5">
                  <c:v>6.6000000000000003E-2</c:v>
                </c:pt>
              </c:numCache>
            </c:numRef>
          </c:val>
          <c:smooth val="0"/>
          <c:extLst>
            <c:ext xmlns:c16="http://schemas.microsoft.com/office/drawing/2014/chart" uri="{C3380CC4-5D6E-409C-BE32-E72D297353CC}">
              <c16:uniqueId val="{00000000-AF90-4363-BA0B-CA23DBA5D128}"/>
            </c:ext>
          </c:extLst>
        </c:ser>
        <c:ser>
          <c:idx val="1"/>
          <c:order val="1"/>
          <c:tx>
            <c:strRef>
              <c:f>Φύλλο1!$C$1</c:f>
              <c:strCache>
                <c:ptCount val="1"/>
                <c:pt idx="0">
                  <c:v>Υποδιευθυντές</c:v>
                </c:pt>
              </c:strCache>
            </c:strRef>
          </c:tx>
          <c:spPr>
            <a:ln w="28575" cap="rnd">
              <a:solidFill>
                <a:srgbClr val="C0BA68"/>
              </a:solidFill>
              <a:round/>
            </a:ln>
            <a:effectLst/>
          </c:spPr>
          <c:marker>
            <c:symbol val="circle"/>
            <c:size val="10"/>
            <c:spPr>
              <a:solidFill>
                <a:srgbClr val="C0BA68"/>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Φύλλο1!$C$2:$C$7</c:f>
              <c:numCache>
                <c:formatCode>0.0%</c:formatCode>
                <c:ptCount val="6"/>
                <c:pt idx="0">
                  <c:v>6.5000000000000002E-2</c:v>
                </c:pt>
                <c:pt idx="1">
                  <c:v>7.3999999999999996E-2</c:v>
                </c:pt>
                <c:pt idx="2">
                  <c:v>7.0999999999999994E-2</c:v>
                </c:pt>
                <c:pt idx="3">
                  <c:v>7.1999999999999995E-2</c:v>
                </c:pt>
                <c:pt idx="4">
                  <c:v>6.0999999999999999E-2</c:v>
                </c:pt>
                <c:pt idx="5">
                  <c:v>5.2999999999999999E-2</c:v>
                </c:pt>
              </c:numCache>
            </c:numRef>
          </c:val>
          <c:smooth val="0"/>
          <c:extLst>
            <c:ext xmlns:c16="http://schemas.microsoft.com/office/drawing/2014/chart" uri="{C3380CC4-5D6E-409C-BE32-E72D297353CC}">
              <c16:uniqueId val="{00000001-AF90-4363-BA0B-CA23DBA5D128}"/>
            </c:ext>
          </c:extLst>
        </c:ser>
        <c:ser>
          <c:idx val="2"/>
          <c:order val="2"/>
          <c:tx>
            <c:strRef>
              <c:f>Φύλλο1!$D$1</c:f>
              <c:strCache>
                <c:ptCount val="1"/>
                <c:pt idx="0">
                  <c:v>Αποσπασμένοι</c:v>
                </c:pt>
              </c:strCache>
            </c:strRef>
          </c:tx>
          <c:spPr>
            <a:ln w="28575" cap="rnd">
              <a:solidFill>
                <a:srgbClr val="297E9B"/>
              </a:solidFill>
              <a:round/>
            </a:ln>
            <a:effectLst/>
          </c:spPr>
          <c:marker>
            <c:symbol val="circle"/>
            <c:size val="10"/>
            <c:spPr>
              <a:solidFill>
                <a:srgbClr val="297E9B"/>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Φύλλο1!$D$2:$D$7</c:f>
              <c:numCache>
                <c:formatCode>0.0%</c:formatCode>
                <c:ptCount val="6"/>
                <c:pt idx="0">
                  <c:v>0.22700000000000001</c:v>
                </c:pt>
                <c:pt idx="1">
                  <c:v>0.245</c:v>
                </c:pt>
                <c:pt idx="2">
                  <c:v>0.28000000000000003</c:v>
                </c:pt>
                <c:pt idx="3">
                  <c:v>0.245</c:v>
                </c:pt>
                <c:pt idx="4">
                  <c:v>0.23899999999999999</c:v>
                </c:pt>
                <c:pt idx="5">
                  <c:v>0.159</c:v>
                </c:pt>
              </c:numCache>
            </c:numRef>
          </c:val>
          <c:smooth val="0"/>
          <c:extLst>
            <c:ext xmlns:c16="http://schemas.microsoft.com/office/drawing/2014/chart" uri="{C3380CC4-5D6E-409C-BE32-E72D297353CC}">
              <c16:uniqueId val="{00000002-AF90-4363-BA0B-CA23DBA5D128}"/>
            </c:ext>
          </c:extLst>
        </c:ser>
        <c:ser>
          <c:idx val="3"/>
          <c:order val="3"/>
          <c:tx>
            <c:strRef>
              <c:f>Φύλλο1!$E$1</c:f>
              <c:strCache>
                <c:ptCount val="1"/>
                <c:pt idx="0">
                  <c:v>Ωρομίσθιοι</c:v>
                </c:pt>
              </c:strCache>
            </c:strRef>
          </c:tx>
          <c:spPr>
            <a:ln w="28575" cap="rnd">
              <a:solidFill>
                <a:srgbClr val="AC7654"/>
              </a:solidFill>
              <a:round/>
            </a:ln>
            <a:effectLst/>
          </c:spPr>
          <c:marker>
            <c:symbol val="circle"/>
            <c:size val="10"/>
            <c:spPr>
              <a:solidFill>
                <a:srgbClr val="AC765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Φύλλο1!$A$2:$A$7</c:f>
              <c:numCache>
                <c:formatCode>General</c:formatCode>
                <c:ptCount val="6"/>
                <c:pt idx="0">
                  <c:v>2016</c:v>
                </c:pt>
                <c:pt idx="1">
                  <c:v>2017</c:v>
                </c:pt>
                <c:pt idx="2">
                  <c:v>2018</c:v>
                </c:pt>
                <c:pt idx="3">
                  <c:v>2019</c:v>
                </c:pt>
                <c:pt idx="4">
                  <c:v>2020</c:v>
                </c:pt>
                <c:pt idx="5">
                  <c:v>2021</c:v>
                </c:pt>
              </c:numCache>
            </c:numRef>
          </c:cat>
          <c:val>
            <c:numRef>
              <c:f>Φύλλο1!$E$2:$E$7</c:f>
              <c:numCache>
                <c:formatCode>0.0%</c:formatCode>
                <c:ptCount val="6"/>
                <c:pt idx="0">
                  <c:v>0.64</c:v>
                </c:pt>
                <c:pt idx="1">
                  <c:v>0.60599999999999998</c:v>
                </c:pt>
                <c:pt idx="2">
                  <c:v>0.57299999999999995</c:v>
                </c:pt>
                <c:pt idx="3">
                  <c:v>0.61099999999999999</c:v>
                </c:pt>
                <c:pt idx="4">
                  <c:v>0.63</c:v>
                </c:pt>
                <c:pt idx="5">
                  <c:v>0.72099999999999997</c:v>
                </c:pt>
              </c:numCache>
            </c:numRef>
          </c:val>
          <c:smooth val="0"/>
          <c:extLst>
            <c:ext xmlns:c16="http://schemas.microsoft.com/office/drawing/2014/chart" uri="{C3380CC4-5D6E-409C-BE32-E72D297353CC}">
              <c16:uniqueId val="{00000003-AF90-4363-BA0B-CA23DBA5D128}"/>
            </c:ext>
          </c:extLst>
        </c:ser>
        <c:dLbls>
          <c:showLegendKey val="0"/>
          <c:showVal val="0"/>
          <c:showCatName val="0"/>
          <c:showSerName val="0"/>
          <c:showPercent val="0"/>
          <c:showBubbleSize val="0"/>
        </c:dLbls>
        <c:marker val="1"/>
        <c:smooth val="0"/>
        <c:axId val="250189824"/>
        <c:axId val="135252800"/>
      </c:lineChart>
      <c:catAx>
        <c:axId val="25018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l-GR"/>
          </a:p>
        </c:txPr>
        <c:crossAx val="135252800"/>
        <c:crosses val="autoZero"/>
        <c:auto val="1"/>
        <c:lblAlgn val="ctr"/>
        <c:lblOffset val="100"/>
        <c:noMultiLvlLbl val="0"/>
      </c:catAx>
      <c:valAx>
        <c:axId val="135252800"/>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189824"/>
        <c:crosses val="autoZero"/>
        <c:crossBetween val="between"/>
        <c:majorUnit val="0.2"/>
      </c:valAx>
      <c:spPr>
        <a:noFill/>
        <a:ln>
          <a:noFill/>
        </a:ln>
        <a:effectLst/>
      </c:spPr>
    </c:plotArea>
    <c:legend>
      <c:legendPos val="b"/>
      <c:layout>
        <c:manualLayout>
          <c:xMode val="edge"/>
          <c:yMode val="edge"/>
          <c:x val="5.0777667170659478E-2"/>
          <c:y val="0.85549376545414413"/>
          <c:w val="0.94752468312625804"/>
          <c:h val="0.123563819319738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l-GR"/>
        </a:p>
      </c:txPr>
    </c:legend>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Αίθουσες διδασκαλίας</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Ιόνιοι Νήσοι</c:v>
                </c:pt>
                <c:pt idx="1">
                  <c:v>Δυτική Ελλάδα</c:v>
                </c:pt>
                <c:pt idx="2">
                  <c:v>Ανατολική Μακεδονία &amp; Θράκη</c:v>
                </c:pt>
                <c:pt idx="3">
                  <c:v>Δυτική Μακεδονία</c:v>
                </c:pt>
                <c:pt idx="4">
                  <c:v>Θεσσαλία</c:v>
                </c:pt>
                <c:pt idx="5">
                  <c:v>Κεντρική Μακεδονία</c:v>
                </c:pt>
                <c:pt idx="6">
                  <c:v>Αττική</c:v>
                </c:pt>
                <c:pt idx="7">
                  <c:v>Σύνολο χώρας</c:v>
                </c:pt>
                <c:pt idx="8">
                  <c:v>Κρήτη</c:v>
                </c:pt>
                <c:pt idx="9">
                  <c:v>Νότιο Αιγαίο</c:v>
                </c:pt>
                <c:pt idx="10">
                  <c:v>Ήπειρος</c:v>
                </c:pt>
                <c:pt idx="11">
                  <c:v>Βόρειο Αιγαίο</c:v>
                </c:pt>
                <c:pt idx="12">
                  <c:v>Πελοπόννησος</c:v>
                </c:pt>
                <c:pt idx="13">
                  <c:v>Στερεά Ελλάδα</c:v>
                </c:pt>
              </c:strCache>
            </c:strRef>
          </c:cat>
          <c:val>
            <c:numRef>
              <c:f>Φύλλο1!$B$2:$B$15</c:f>
              <c:numCache>
                <c:formatCode>0.0</c:formatCode>
                <c:ptCount val="14"/>
                <c:pt idx="0">
                  <c:v>3.717592592592593</c:v>
                </c:pt>
                <c:pt idx="1">
                  <c:v>4.2255116959064329</c:v>
                </c:pt>
                <c:pt idx="2">
                  <c:v>4.4153846153846148</c:v>
                </c:pt>
                <c:pt idx="3">
                  <c:v>4.4629629629629628</c:v>
                </c:pt>
                <c:pt idx="4">
                  <c:v>4.7142184557438789</c:v>
                </c:pt>
                <c:pt idx="5">
                  <c:v>4.7191919191919194</c:v>
                </c:pt>
                <c:pt idx="6">
                  <c:v>4.720430107526882</c:v>
                </c:pt>
                <c:pt idx="7">
                  <c:v>4.7497643097643101</c:v>
                </c:pt>
                <c:pt idx="8">
                  <c:v>4.7953514739229028</c:v>
                </c:pt>
                <c:pt idx="9">
                  <c:v>4.8314176245210732</c:v>
                </c:pt>
                <c:pt idx="10">
                  <c:v>4.9387254901960782</c:v>
                </c:pt>
                <c:pt idx="11">
                  <c:v>5.0799663299663296</c:v>
                </c:pt>
                <c:pt idx="12">
                  <c:v>5.2555555555555555</c:v>
                </c:pt>
                <c:pt idx="13">
                  <c:v>5.7509107468123863</c:v>
                </c:pt>
              </c:numCache>
            </c:numRef>
          </c:val>
          <c:extLst>
            <c:ext xmlns:c16="http://schemas.microsoft.com/office/drawing/2014/chart" uri="{C3380CC4-5D6E-409C-BE32-E72D297353CC}">
              <c16:uniqueId val="{00000000-C091-4EE3-9B30-F9E723A8AADE}"/>
            </c:ext>
          </c:extLst>
        </c:ser>
        <c:dLbls>
          <c:showLegendKey val="0"/>
          <c:showVal val="0"/>
          <c:showCatName val="0"/>
          <c:showSerName val="0"/>
          <c:showPercent val="0"/>
          <c:showBubbleSize val="0"/>
        </c:dLbls>
        <c:gapWidth val="45"/>
        <c:overlap val="100"/>
        <c:axId val="250202624"/>
        <c:axId val="135255104"/>
      </c:barChart>
      <c:catAx>
        <c:axId val="25020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135255104"/>
        <c:crosses val="autoZero"/>
        <c:auto val="1"/>
        <c:lblAlgn val="ctr"/>
        <c:lblOffset val="100"/>
        <c:noMultiLvlLbl val="0"/>
      </c:catAx>
      <c:valAx>
        <c:axId val="135255104"/>
        <c:scaling>
          <c:orientation val="minMax"/>
          <c:max val="8"/>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l-GR"/>
          </a:p>
        </c:txPr>
        <c:crossAx val="250202624"/>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Φύλλο1!$B$1</c:f>
              <c:strCache>
                <c:ptCount val="1"/>
                <c:pt idx="0">
                  <c:v>Μαθητές / εκπαιδευτικό</c:v>
                </c:pt>
              </c:strCache>
            </c:strRef>
          </c:tx>
          <c:spPr>
            <a:solidFill>
              <a:srgbClr val="297E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Φύλλο1!$A$2:$A$15</c:f>
              <c:strCache>
                <c:ptCount val="14"/>
                <c:pt idx="0">
                  <c:v>Κρήτη</c:v>
                </c:pt>
                <c:pt idx="1">
                  <c:v>Δυτική Ελλάδα</c:v>
                </c:pt>
                <c:pt idx="2">
                  <c:v>Στερεά Ελλάδα</c:v>
                </c:pt>
                <c:pt idx="3">
                  <c:v>Αττική</c:v>
                </c:pt>
                <c:pt idx="4">
                  <c:v>Κεντρική Μακεδονία</c:v>
                </c:pt>
                <c:pt idx="5">
                  <c:v>Βόρειο Αιγαίο</c:v>
                </c:pt>
                <c:pt idx="6">
                  <c:v>Σύνολο χώρας</c:v>
                </c:pt>
                <c:pt idx="7">
                  <c:v>Νότιο Αιγαίο</c:v>
                </c:pt>
                <c:pt idx="8">
                  <c:v>Θεσσαλία</c:v>
                </c:pt>
                <c:pt idx="9">
                  <c:v>Ήπειρος</c:v>
                </c:pt>
                <c:pt idx="10">
                  <c:v>Ανατολική Μακεδονία &amp; Θράκη</c:v>
                </c:pt>
                <c:pt idx="11">
                  <c:v>Δυτική Μακεδονία</c:v>
                </c:pt>
                <c:pt idx="12">
                  <c:v>Πελοπόννησος</c:v>
                </c:pt>
                <c:pt idx="13">
                  <c:v>Ιόνιοι Νήσοι</c:v>
                </c:pt>
              </c:strCache>
            </c:strRef>
          </c:cat>
          <c:val>
            <c:numRef>
              <c:f>Φύλλο1!$B$2:$B$15</c:f>
              <c:numCache>
                <c:formatCode>0.0</c:formatCode>
                <c:ptCount val="14"/>
                <c:pt idx="0">
                  <c:v>55.2</c:v>
                </c:pt>
                <c:pt idx="1">
                  <c:v>49.6</c:v>
                </c:pt>
                <c:pt idx="2">
                  <c:v>46.1</c:v>
                </c:pt>
                <c:pt idx="3">
                  <c:v>40.9</c:v>
                </c:pt>
                <c:pt idx="4">
                  <c:v>40.1</c:v>
                </c:pt>
                <c:pt idx="5">
                  <c:v>39.200000000000003</c:v>
                </c:pt>
                <c:pt idx="6">
                  <c:v>38.799999999999997</c:v>
                </c:pt>
                <c:pt idx="7">
                  <c:v>36.200000000000003</c:v>
                </c:pt>
                <c:pt idx="8">
                  <c:v>32.700000000000003</c:v>
                </c:pt>
                <c:pt idx="9">
                  <c:v>32.299999999999997</c:v>
                </c:pt>
                <c:pt idx="10">
                  <c:v>31.1</c:v>
                </c:pt>
                <c:pt idx="11">
                  <c:v>30.4</c:v>
                </c:pt>
                <c:pt idx="12">
                  <c:v>29</c:v>
                </c:pt>
                <c:pt idx="13">
                  <c:v>23.1</c:v>
                </c:pt>
              </c:numCache>
            </c:numRef>
          </c:val>
          <c:extLst>
            <c:ext xmlns:c16="http://schemas.microsoft.com/office/drawing/2014/chart" uri="{C3380CC4-5D6E-409C-BE32-E72D297353CC}">
              <c16:uniqueId val="{00000000-C091-4EE3-9B30-F9E723A8AADE}"/>
            </c:ext>
          </c:extLst>
        </c:ser>
        <c:dLbls>
          <c:showLegendKey val="0"/>
          <c:showVal val="0"/>
          <c:showCatName val="0"/>
          <c:showSerName val="0"/>
          <c:showPercent val="0"/>
          <c:showBubbleSize val="0"/>
        </c:dLbls>
        <c:gapWidth val="45"/>
        <c:overlap val="100"/>
        <c:axId val="249977856"/>
        <c:axId val="135257408"/>
      </c:barChart>
      <c:catAx>
        <c:axId val="24997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135257408"/>
        <c:crosses val="autoZero"/>
        <c:auto val="1"/>
        <c:lblAlgn val="ctr"/>
        <c:lblOffset val="100"/>
        <c:noMultiLvlLbl val="0"/>
      </c:catAx>
      <c:valAx>
        <c:axId val="1352574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n-lt"/>
                <a:ea typeface="+mn-ea"/>
                <a:cs typeface="+mn-cs"/>
              </a:defRPr>
            </a:pPr>
            <a:endParaRPr lang="el-GR"/>
          </a:p>
        </c:txPr>
        <c:crossAx val="249977856"/>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solidFill>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67441D58-76FF-4C6E-BA91-5FA8672A4A2C}" type="datetimeFigureOut">
              <a:rPr lang="en-GB" smtClean="0"/>
              <a:t>20/12/2023</a:t>
            </a:fld>
            <a:endParaRPr lang="en-GB"/>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8C7F10-AED6-4963-81EC-902F2596A590}" type="slidenum">
              <a:rPr lang="en-GB" smtClean="0"/>
              <a:t>‹#›</a:t>
            </a:fld>
            <a:endParaRPr lang="en-GB"/>
          </a:p>
        </p:txBody>
      </p:sp>
    </p:spTree>
    <p:extLst>
      <p:ext uri="{BB962C8B-B14F-4D97-AF65-F5344CB8AC3E}">
        <p14:creationId xmlns:p14="http://schemas.microsoft.com/office/powerpoint/2010/main" val="312331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a:t>
            </a:fld>
            <a:endParaRPr lang="en-GB"/>
          </a:p>
        </p:txBody>
      </p:sp>
    </p:spTree>
    <p:extLst>
      <p:ext uri="{BB962C8B-B14F-4D97-AF65-F5344CB8AC3E}">
        <p14:creationId xmlns:p14="http://schemas.microsoft.com/office/powerpoint/2010/main" val="106427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10</a:t>
            </a:fld>
            <a:endParaRPr lang="en-GB"/>
          </a:p>
        </p:txBody>
      </p:sp>
    </p:spTree>
    <p:extLst>
      <p:ext uri="{BB962C8B-B14F-4D97-AF65-F5344CB8AC3E}">
        <p14:creationId xmlns:p14="http://schemas.microsoft.com/office/powerpoint/2010/main" val="159875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11</a:t>
            </a:fld>
            <a:endParaRPr lang="en-GB"/>
          </a:p>
        </p:txBody>
      </p:sp>
    </p:spTree>
    <p:extLst>
      <p:ext uri="{BB962C8B-B14F-4D97-AF65-F5344CB8AC3E}">
        <p14:creationId xmlns:p14="http://schemas.microsoft.com/office/powerpoint/2010/main" val="374238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12</a:t>
            </a:fld>
            <a:endParaRPr lang="en-GB"/>
          </a:p>
        </p:txBody>
      </p:sp>
    </p:spTree>
    <p:extLst>
      <p:ext uri="{BB962C8B-B14F-4D97-AF65-F5344CB8AC3E}">
        <p14:creationId xmlns:p14="http://schemas.microsoft.com/office/powerpoint/2010/main" val="183580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13</a:t>
            </a:fld>
            <a:endParaRPr lang="en-GB"/>
          </a:p>
        </p:txBody>
      </p:sp>
    </p:spTree>
    <p:extLst>
      <p:ext uri="{BB962C8B-B14F-4D97-AF65-F5344CB8AC3E}">
        <p14:creationId xmlns:p14="http://schemas.microsoft.com/office/powerpoint/2010/main" val="137304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14</a:t>
            </a:fld>
            <a:endParaRPr lang="en-GB"/>
          </a:p>
        </p:txBody>
      </p:sp>
    </p:spTree>
    <p:extLst>
      <p:ext uri="{BB962C8B-B14F-4D97-AF65-F5344CB8AC3E}">
        <p14:creationId xmlns:p14="http://schemas.microsoft.com/office/powerpoint/2010/main" val="290964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15</a:t>
            </a:fld>
            <a:endParaRPr lang="en-GB"/>
          </a:p>
        </p:txBody>
      </p:sp>
    </p:spTree>
    <p:extLst>
      <p:ext uri="{BB962C8B-B14F-4D97-AF65-F5344CB8AC3E}">
        <p14:creationId xmlns:p14="http://schemas.microsoft.com/office/powerpoint/2010/main" val="4229350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16</a:t>
            </a:fld>
            <a:endParaRPr lang="en-GB"/>
          </a:p>
        </p:txBody>
      </p:sp>
    </p:spTree>
    <p:extLst>
      <p:ext uri="{BB962C8B-B14F-4D97-AF65-F5344CB8AC3E}">
        <p14:creationId xmlns:p14="http://schemas.microsoft.com/office/powerpoint/2010/main" val="399319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17</a:t>
            </a:fld>
            <a:endParaRPr lang="en-GB"/>
          </a:p>
        </p:txBody>
      </p:sp>
    </p:spTree>
    <p:extLst>
      <p:ext uri="{BB962C8B-B14F-4D97-AF65-F5344CB8AC3E}">
        <p14:creationId xmlns:p14="http://schemas.microsoft.com/office/powerpoint/2010/main" val="299247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18</a:t>
            </a:fld>
            <a:endParaRPr lang="en-GB"/>
          </a:p>
        </p:txBody>
      </p:sp>
    </p:spTree>
    <p:extLst>
      <p:ext uri="{BB962C8B-B14F-4D97-AF65-F5344CB8AC3E}">
        <p14:creationId xmlns:p14="http://schemas.microsoft.com/office/powerpoint/2010/main" val="211447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19</a:t>
            </a:fld>
            <a:endParaRPr lang="en-GB"/>
          </a:p>
        </p:txBody>
      </p:sp>
    </p:spTree>
    <p:extLst>
      <p:ext uri="{BB962C8B-B14F-4D97-AF65-F5344CB8AC3E}">
        <p14:creationId xmlns:p14="http://schemas.microsoft.com/office/powerpoint/2010/main" val="241150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2</a:t>
            </a:fld>
            <a:endParaRPr lang="en-GB"/>
          </a:p>
        </p:txBody>
      </p:sp>
    </p:spTree>
    <p:extLst>
      <p:ext uri="{BB962C8B-B14F-4D97-AF65-F5344CB8AC3E}">
        <p14:creationId xmlns:p14="http://schemas.microsoft.com/office/powerpoint/2010/main" val="98181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20</a:t>
            </a:fld>
            <a:endParaRPr lang="en-GB"/>
          </a:p>
        </p:txBody>
      </p:sp>
    </p:spTree>
    <p:extLst>
      <p:ext uri="{BB962C8B-B14F-4D97-AF65-F5344CB8AC3E}">
        <p14:creationId xmlns:p14="http://schemas.microsoft.com/office/powerpoint/2010/main" val="4211371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21</a:t>
            </a:fld>
            <a:endParaRPr lang="en-GB"/>
          </a:p>
        </p:txBody>
      </p:sp>
    </p:spTree>
    <p:extLst>
      <p:ext uri="{BB962C8B-B14F-4D97-AF65-F5344CB8AC3E}">
        <p14:creationId xmlns:p14="http://schemas.microsoft.com/office/powerpoint/2010/main" val="109023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3</a:t>
            </a:fld>
            <a:endParaRPr lang="en-GB"/>
          </a:p>
        </p:txBody>
      </p:sp>
    </p:spTree>
    <p:extLst>
      <p:ext uri="{BB962C8B-B14F-4D97-AF65-F5344CB8AC3E}">
        <p14:creationId xmlns:p14="http://schemas.microsoft.com/office/powerpoint/2010/main" val="188269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4</a:t>
            </a:fld>
            <a:endParaRPr lang="en-GB"/>
          </a:p>
        </p:txBody>
      </p:sp>
    </p:spTree>
    <p:extLst>
      <p:ext uri="{BB962C8B-B14F-4D97-AF65-F5344CB8AC3E}">
        <p14:creationId xmlns:p14="http://schemas.microsoft.com/office/powerpoint/2010/main" val="360907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5</a:t>
            </a:fld>
            <a:endParaRPr lang="en-GB"/>
          </a:p>
        </p:txBody>
      </p:sp>
    </p:spTree>
    <p:extLst>
      <p:ext uri="{BB962C8B-B14F-4D97-AF65-F5344CB8AC3E}">
        <p14:creationId xmlns:p14="http://schemas.microsoft.com/office/powerpoint/2010/main" val="298776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6</a:t>
            </a:fld>
            <a:endParaRPr lang="en-GB"/>
          </a:p>
        </p:txBody>
      </p:sp>
    </p:spTree>
    <p:extLst>
      <p:ext uri="{BB962C8B-B14F-4D97-AF65-F5344CB8AC3E}">
        <p14:creationId xmlns:p14="http://schemas.microsoft.com/office/powerpoint/2010/main" val="252581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7</a:t>
            </a:fld>
            <a:endParaRPr lang="en-GB"/>
          </a:p>
        </p:txBody>
      </p:sp>
    </p:spTree>
    <p:extLst>
      <p:ext uri="{BB962C8B-B14F-4D97-AF65-F5344CB8AC3E}">
        <p14:creationId xmlns:p14="http://schemas.microsoft.com/office/powerpoint/2010/main" val="90767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8</a:t>
            </a:fld>
            <a:endParaRPr lang="en-GB"/>
          </a:p>
        </p:txBody>
      </p:sp>
    </p:spTree>
    <p:extLst>
      <p:ext uri="{BB962C8B-B14F-4D97-AF65-F5344CB8AC3E}">
        <p14:creationId xmlns:p14="http://schemas.microsoft.com/office/powerpoint/2010/main" val="247684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ποσοστά συμμετοχής των ενηλίκων σε προγράμματα εκπαίδευσης και κατάρτισης στη χώρας μας παραμένουν σε χαμηλά επίπεδα καθ’ όλη τη διάρκεια της δεκαετίας 2010-2020, παρότι στα πλαίσια της ευρωπαϊκής ατζέντας από το 2010 έχει τεθεί συγκεκριμένο μετρήσιμος στόχος για τη δια βίου μάθηση, να αυξήσουν τα κράτη-μέλη τα ποσοστά τους προκειμένου το 2020 ο ευρωπαϊκός μέσος όρος να είναι τουλάχιστον 15%. Στην Ελλάδα με βάση τον επίσημο δείκτη παρακολούθησης το ποσοστό συμμετοχής κυμαίνεται περίπου στο 4%, τιμή που απέχει κατά πολύ από τον τιθέμενο στόχο αλλά και από τον ευρωπαϊκό μέσο όρο που το 2020 έχει διαμορφωθεί στο 9,2%.</a:t>
            </a:r>
          </a:p>
          <a:p>
            <a:r>
              <a:rPr lang="el-GR" dirty="0"/>
              <a:t>Σημαντική μείωση του ευρωπαϊκού μέσου όρου καταγράφεται το 2020 (κατά 14,8%), όπου έχει ήδη αποτυπωθεί η επίδραση της πανδημίας στη συμμετοχή στη δια βίου μάθηση.</a:t>
            </a:r>
          </a:p>
          <a:p>
            <a:r>
              <a:rPr lang="el-GR" dirty="0"/>
              <a:t>Στην Ελλάδα δεν φαίνεται να υπάρχει καμία επίδραση το 2020 με βάση το συγκεκριμένο δείκτη, αφού το ποσοστό συμμετοχής κυμαίνεται σε σταθερά περίπου επίπεδα με την προηγούμενη χρονιά, καταγράφοντας οριακή αύξηση κατά 5,1%.</a:t>
            </a:r>
          </a:p>
          <a:p>
            <a:r>
              <a:rPr lang="el-GR" dirty="0"/>
              <a:t>Ως προς τις διαφορές μεταξύ των δύο φύλων, στην ΕΕ οι γυναίκες εμφανίζουν ελαφρά μεγαλύτερα ποσοστά συμμετοχής σε προγράμματα δια βίου εκπαίδευσης (10,0% έναντι 8,3% το 2020). Η επίδραση της πανδημίας στα ποσοστά συμμετοχής δεν διαφοροποιείται μεταξύ των δύο φύλων, με τις γυναίκες και τους άνδρες να καταγράφουν μείωση κατά 16,0% και 15,3% αντίστοιχα.</a:t>
            </a:r>
          </a:p>
          <a:p>
            <a:r>
              <a:rPr lang="el-GR" dirty="0"/>
              <a:t>Στην Ελλάδα, παρότι το 2019 οι ενήλικες γυναίκες κατέγραψαν μεγαλύτερο ποσοστό συμμετοχής σε προγράμματα εκπαίδευσης και κατάρτισης (4,2%) σε σύγκριση με τους άνδρες (3,7%), το 2020 φαίνεται πως η πανδημία έπληξε σε μεγαλύτερο βαθμό τις γυναίκες, στις οποίες σημειώνεται οριακή μείωση (κατά 4,8%) σε αντίθεση με τους άνδρες, οι οποίοι εμφανίζονται με αυξημένο κατά 16,2% ποσοστό συμμετοχής στη δια βίου εκπαίδευση.</a:t>
            </a:r>
            <a:endParaRPr lang="en-GB" dirty="0"/>
          </a:p>
        </p:txBody>
      </p:sp>
      <p:sp>
        <p:nvSpPr>
          <p:cNvPr id="4" name="Θέση αριθμού διαφάνειας 3"/>
          <p:cNvSpPr>
            <a:spLocks noGrp="1"/>
          </p:cNvSpPr>
          <p:nvPr>
            <p:ph type="sldNum" sz="quarter" idx="5"/>
          </p:nvPr>
        </p:nvSpPr>
        <p:spPr/>
        <p:txBody>
          <a:bodyPr/>
          <a:lstStyle/>
          <a:p>
            <a:fld id="{908C7F10-AED6-4963-81EC-902F2596A590}" type="slidenum">
              <a:rPr lang="en-GB" smtClean="0"/>
              <a:t>9</a:t>
            </a:fld>
            <a:endParaRPr lang="en-GB"/>
          </a:p>
        </p:txBody>
      </p:sp>
    </p:spTree>
    <p:extLst>
      <p:ext uri="{BB962C8B-B14F-4D97-AF65-F5344CB8AC3E}">
        <p14:creationId xmlns:p14="http://schemas.microsoft.com/office/powerpoint/2010/main" val="123676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B4A5-70D0-AC4B-C833-40437A1F0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1AE06F-7E4E-3FB6-D3CF-11B7FC3BD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D0C22A-6237-C1F5-A590-D78791536EE7}"/>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5" name="Footer Placeholder 4">
            <a:extLst>
              <a:ext uri="{FF2B5EF4-FFF2-40B4-BE49-F238E27FC236}">
                <a16:creationId xmlns:a16="http://schemas.microsoft.com/office/drawing/2014/main" id="{296E6C8A-B4B3-F6A9-C814-5E42A77B6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9F9C9-F984-57BD-44FC-0012B1CCEBE7}"/>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40120460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9C0F-3AD7-D1BD-21AD-8EFB1CAAFD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54B82E-316F-8592-890F-A44F5EC040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CEB125-9606-498A-67A8-BABF81519DC7}"/>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5" name="Footer Placeholder 4">
            <a:extLst>
              <a:ext uri="{FF2B5EF4-FFF2-40B4-BE49-F238E27FC236}">
                <a16:creationId xmlns:a16="http://schemas.microsoft.com/office/drawing/2014/main" id="{D2C0266F-82CD-F7A8-8923-B3245C6A5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A83A73-12D8-63C0-7EC3-25AD25CD8373}"/>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3218374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9F2CC-ADBA-EDD7-C0DE-B25502534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FF883D-A017-8FAC-5862-80A707B212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9CF04D-CFD4-A9F3-018D-6286831DA0B2}"/>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5" name="Footer Placeholder 4">
            <a:extLst>
              <a:ext uri="{FF2B5EF4-FFF2-40B4-BE49-F238E27FC236}">
                <a16:creationId xmlns:a16="http://schemas.microsoft.com/office/drawing/2014/main" id="{15C686C2-0A8D-4F24-ABDC-3210DE032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0FB26-2789-54DA-A27B-F67896B92CD2}"/>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315643582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7598-E891-FE20-FFBD-933361EE3F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AF8828-48CC-C918-0F2A-D08AF4F75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141BE-541B-EE13-4ED7-DEB9C91B4854}"/>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5" name="Footer Placeholder 4">
            <a:extLst>
              <a:ext uri="{FF2B5EF4-FFF2-40B4-BE49-F238E27FC236}">
                <a16:creationId xmlns:a16="http://schemas.microsoft.com/office/drawing/2014/main" id="{5F332608-C630-49FA-6066-8E70F8EAC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A8B87-BB2F-900D-9E67-FF92AA44F900}"/>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7697158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C4B5-D288-62DD-3353-C46EBA6F15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0E79E8-8957-4BAC-381E-5725BFF8FA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C7311-CF61-A871-EF77-39A3BBA87137}"/>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5" name="Footer Placeholder 4">
            <a:extLst>
              <a:ext uri="{FF2B5EF4-FFF2-40B4-BE49-F238E27FC236}">
                <a16:creationId xmlns:a16="http://schemas.microsoft.com/office/drawing/2014/main" id="{9A34DF2D-B079-A995-E98E-4400DC332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254F5A-BD02-4157-F9D2-A5A38D3A443E}"/>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20147476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6142-DBB0-B5A9-EA61-351DAA7469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DC0877-7B14-B6D5-0417-AC1F177DE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26E7FE-376C-DC62-8692-8DA087E6E6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355833-501D-270D-DD14-EB54EB4B6DFE}"/>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6" name="Footer Placeholder 5">
            <a:extLst>
              <a:ext uri="{FF2B5EF4-FFF2-40B4-BE49-F238E27FC236}">
                <a16:creationId xmlns:a16="http://schemas.microsoft.com/office/drawing/2014/main" id="{2FC7EF76-E16B-6581-08BF-261108DD5A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1E9D1-DB03-1E20-ADF6-C8F30F1C28ED}"/>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23937761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9E0E-7B9B-3445-255B-D8D05B40DA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D8739F-C6B2-FE24-BD9F-08DF4D792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938922-6E3C-EB84-A774-A574DB98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32C430-A15A-13C5-6A53-E40858AD0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9B801-540A-885B-EA90-913292B86B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A9F462-ACC1-95E3-ED9C-14194A84C128}"/>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8" name="Footer Placeholder 7">
            <a:extLst>
              <a:ext uri="{FF2B5EF4-FFF2-40B4-BE49-F238E27FC236}">
                <a16:creationId xmlns:a16="http://schemas.microsoft.com/office/drawing/2014/main" id="{535A512F-5EF4-8B17-C632-D4605F0EE6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D3F692-CC22-AFA6-22E2-D8B9D79B7961}"/>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6498221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94B4-5932-29D0-792A-C08DA7B112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2834D8-81C5-0389-19EE-94A04DDF7BAF}"/>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4" name="Footer Placeholder 3">
            <a:extLst>
              <a:ext uri="{FF2B5EF4-FFF2-40B4-BE49-F238E27FC236}">
                <a16:creationId xmlns:a16="http://schemas.microsoft.com/office/drawing/2014/main" id="{999E2EB7-2525-1D8D-BEA9-32B91F2F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5AEFFA-F51F-8E46-817B-BB8C8C4D0179}"/>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21314490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13B96-332F-FD0C-1775-B2F76BD370EE}"/>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3" name="Footer Placeholder 2">
            <a:extLst>
              <a:ext uri="{FF2B5EF4-FFF2-40B4-BE49-F238E27FC236}">
                <a16:creationId xmlns:a16="http://schemas.microsoft.com/office/drawing/2014/main" id="{3768F045-71C9-89C2-91EE-4A812E175E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68AF3C-A3EB-537B-C0E8-4ED2C61C9A47}"/>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17603313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5F77-B0F8-45AD-4566-E9A4B61E3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51EC08-6E2C-A0B0-3330-39C2867EA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16CABE-CF60-5F53-C69D-FFAE42DD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2956F-787B-A0DD-AC22-63234D3DF35D}"/>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6" name="Footer Placeholder 5">
            <a:extLst>
              <a:ext uri="{FF2B5EF4-FFF2-40B4-BE49-F238E27FC236}">
                <a16:creationId xmlns:a16="http://schemas.microsoft.com/office/drawing/2014/main" id="{BBF56604-8713-77C1-C7A3-328C3353CD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24E0E2-9744-058E-2CEA-B6BBE5FA676E}"/>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2306408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D96C-0006-20C2-FC6C-859AF1D10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029D88-BB4A-F49A-12D8-2FD4EA488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0FFC69D-7CAD-6BCC-26FA-7EAD2C1CC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B2B63-47DF-6382-B4E5-CBBB38364625}"/>
              </a:ext>
            </a:extLst>
          </p:cNvPr>
          <p:cNvSpPr>
            <a:spLocks noGrp="1"/>
          </p:cNvSpPr>
          <p:nvPr>
            <p:ph type="dt" sz="half" idx="10"/>
          </p:nvPr>
        </p:nvSpPr>
        <p:spPr/>
        <p:txBody>
          <a:bodyPr/>
          <a:lstStyle/>
          <a:p>
            <a:fld id="{D700DD9D-B7EA-4282-9AB3-A599641A4579}" type="datetime1">
              <a:rPr lang="en-GB" smtClean="0"/>
              <a:t>20/12/2023</a:t>
            </a:fld>
            <a:endParaRPr lang="en-GB"/>
          </a:p>
        </p:txBody>
      </p:sp>
      <p:sp>
        <p:nvSpPr>
          <p:cNvPr id="6" name="Footer Placeholder 5">
            <a:extLst>
              <a:ext uri="{FF2B5EF4-FFF2-40B4-BE49-F238E27FC236}">
                <a16:creationId xmlns:a16="http://schemas.microsoft.com/office/drawing/2014/main" id="{7788CE84-BBBE-43B7-A293-4163F3A3CF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947337-9FA8-1300-F7B7-A39E10DF2C1D}"/>
              </a:ext>
            </a:extLst>
          </p:cNvPr>
          <p:cNvSpPr>
            <a:spLocks noGrp="1"/>
          </p:cNvSpPr>
          <p:nvPr>
            <p:ph type="sldNum" sz="quarter" idx="12"/>
          </p:nvPr>
        </p:nvSpPr>
        <p:spPr/>
        <p:txBody>
          <a:bodyPr/>
          <a:lstStyle/>
          <a:p>
            <a:fld id="{E114453D-92A6-4A95-AC32-088C41D037E4}" type="slidenum">
              <a:rPr lang="en-GB" smtClean="0"/>
              <a:t>‹#›</a:t>
            </a:fld>
            <a:endParaRPr lang="en-GB"/>
          </a:p>
        </p:txBody>
      </p:sp>
    </p:spTree>
    <p:extLst>
      <p:ext uri="{BB962C8B-B14F-4D97-AF65-F5344CB8AC3E}">
        <p14:creationId xmlns:p14="http://schemas.microsoft.com/office/powerpoint/2010/main" val="6502454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F2B27-5DAD-B017-E017-FB2A06A51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8A06F-2177-00AE-B50D-A19D497D5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60F27F-D0C2-4530-6152-8F10634C74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0DD9D-B7EA-4282-9AB3-A599641A4579}" type="datetime1">
              <a:rPr lang="en-GB" smtClean="0"/>
              <a:t>20/12/2023</a:t>
            </a:fld>
            <a:endParaRPr lang="en-GB"/>
          </a:p>
        </p:txBody>
      </p:sp>
      <p:sp>
        <p:nvSpPr>
          <p:cNvPr id="5" name="Footer Placeholder 4">
            <a:extLst>
              <a:ext uri="{FF2B5EF4-FFF2-40B4-BE49-F238E27FC236}">
                <a16:creationId xmlns:a16="http://schemas.microsoft.com/office/drawing/2014/main" id="{E6256F12-6DC7-EDF1-540A-D263C9AF1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F09960-F32B-3A92-48C4-1D4DDAB1F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4453D-92A6-4A95-AC32-088C41D037E4}" type="slidenum">
              <a:rPr lang="en-GB" smtClean="0"/>
              <a:t>‹#›</a:t>
            </a:fld>
            <a:endParaRPr lang="en-GB"/>
          </a:p>
        </p:txBody>
      </p:sp>
    </p:spTree>
    <p:extLst>
      <p:ext uri="{BB962C8B-B14F-4D97-AF65-F5344CB8AC3E}">
        <p14:creationId xmlns:p14="http://schemas.microsoft.com/office/powerpoint/2010/main" val="11971551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3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441E684-56F0-4560-849B-DE1C170B74C2}"/>
              </a:ext>
            </a:extLst>
          </p:cNvPr>
          <p:cNvPicPr>
            <a:picLocks noChangeAspect="1" noChangeArrowheads="1"/>
          </p:cNvPicPr>
          <p:nvPr/>
        </p:nvPicPr>
        <p:blipFill>
          <a:blip r:embed="rId3">
            <a:alphaModFix amt="84000"/>
            <a:duotone>
              <a:schemeClr val="accent3">
                <a:shade val="45000"/>
                <a:satMod val="135000"/>
              </a:schemeClr>
              <a:prstClr val="white"/>
            </a:duotone>
            <a:extLst>
              <a:ext uri="{28A0092B-C50C-407E-A947-70E740481C1C}">
                <a14:useLocalDpi xmlns:a14="http://schemas.microsoft.com/office/drawing/2010/main" val="0"/>
              </a:ext>
            </a:extLst>
          </a:blip>
          <a:srcRect l="9476" r="9476"/>
          <a:stretch/>
        </p:blipFill>
        <p:spPr bwMode="auto">
          <a:xfrm flipH="1">
            <a:off x="-641023" y="-98982"/>
            <a:ext cx="9855674" cy="6857999"/>
          </a:xfrm>
          <a:prstGeom prst="rect">
            <a:avLst/>
          </a:prstGeom>
          <a:noFill/>
          <a:effectLst>
            <a:glow rad="1016000">
              <a:schemeClr val="bg1">
                <a:alpha val="40000"/>
              </a:schemeClr>
            </a:glow>
            <a:innerShdw blurRad="609600" dist="1752600" dir="10800000">
              <a:schemeClr val="bg1">
                <a:alpha val="50000"/>
              </a:schemeClr>
            </a:innerShdw>
            <a:softEdge rad="5842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C724F6-BCD8-48C4-B0C6-EBA1F282A92B}"/>
              </a:ext>
            </a:extLst>
          </p:cNvPr>
          <p:cNvSpPr txBox="1"/>
          <p:nvPr/>
        </p:nvSpPr>
        <p:spPr>
          <a:xfrm>
            <a:off x="2432545" y="4576774"/>
            <a:ext cx="9337964" cy="2031325"/>
          </a:xfrm>
          <a:prstGeom prst="rect">
            <a:avLst/>
          </a:prstGeom>
          <a:noFill/>
        </p:spPr>
        <p:txBody>
          <a:bodyPr wrap="square">
            <a:spAutoFit/>
          </a:bodyPr>
          <a:lstStyle/>
          <a:p>
            <a:pPr algn="r">
              <a:lnSpc>
                <a:spcPct val="150000"/>
              </a:lnSpc>
              <a:defRPr sz="1862" b="0" i="0" u="none" strike="noStrike" kern="1200" spc="0" baseline="0">
                <a:solidFill>
                  <a:prstClr val="black">
                    <a:lumMod val="65000"/>
                    <a:lumOff val="35000"/>
                  </a:prstClr>
                </a:solidFill>
                <a:latin typeface="+mn-lt"/>
                <a:ea typeface="+mn-ea"/>
                <a:cs typeface="+mn-cs"/>
              </a:defRPr>
            </a:pPr>
            <a:r>
              <a:rPr lang="el-GR" sz="2800" b="1" dirty="0">
                <a:solidFill>
                  <a:srgbClr val="121318"/>
                </a:solidFill>
                <a:latin typeface="+mj-lt"/>
              </a:rPr>
              <a:t>ΣΧΟΛΕΙΑ ΔΕΥΤΕΡΗΣ ΕΥΚΑΙΡΙΑΣ: Η ΠΟΡΕΙΑ ΚΑΙ ΟΙ ΠΡΟΟΠΤΙΚΕΣ ΕΝΟΣ ΚΑΙΝΟΤΟΜΟΥ ΕΚΠΑΙΔΕΥΤΙΚΟΥ ΘΕΣΜΟΥ ΣΤΗΝ ΕΛΛΑΔΑ</a:t>
            </a:r>
            <a:endParaRPr lang="en-GB" sz="2800" b="1" dirty="0">
              <a:solidFill>
                <a:srgbClr val="121318"/>
              </a:solidFill>
              <a:latin typeface="+mj-lt"/>
            </a:endParaRPr>
          </a:p>
          <a:p>
            <a:pPr algn="r">
              <a:lnSpc>
                <a:spcPct val="150000"/>
              </a:lnSpc>
              <a:defRPr sz="1862" b="0" i="0" u="none" strike="noStrike" kern="1200" spc="0" baseline="0">
                <a:solidFill>
                  <a:prstClr val="black">
                    <a:lumMod val="65000"/>
                    <a:lumOff val="35000"/>
                  </a:prstClr>
                </a:solidFill>
                <a:latin typeface="+mn-lt"/>
                <a:ea typeface="+mn-ea"/>
                <a:cs typeface="+mn-cs"/>
              </a:defRPr>
            </a:pPr>
            <a:r>
              <a:rPr lang="en-US" sz="2800" b="1" dirty="0">
                <a:solidFill>
                  <a:srgbClr val="CA2D1C"/>
                </a:solidFill>
                <a:latin typeface="+mj-lt"/>
              </a:rPr>
              <a:t>A</a:t>
            </a:r>
            <a:r>
              <a:rPr lang="el-GR" sz="2800" b="1" dirty="0">
                <a:solidFill>
                  <a:srgbClr val="CA2D1C"/>
                </a:solidFill>
                <a:latin typeface="+mj-lt"/>
              </a:rPr>
              <a:t>ΠΟΤΥΠΩΣΗ, ΤΑΣΕΙΣ, ΠΡΟΟΠΤΙΚΕΣ</a:t>
            </a:r>
          </a:p>
        </p:txBody>
      </p:sp>
      <p:sp>
        <p:nvSpPr>
          <p:cNvPr id="13" name="TextBox 12">
            <a:extLst>
              <a:ext uri="{FF2B5EF4-FFF2-40B4-BE49-F238E27FC236}">
                <a16:creationId xmlns:a16="http://schemas.microsoft.com/office/drawing/2014/main" id="{76743454-265A-4DEA-8841-DA58B932FDC0}"/>
              </a:ext>
            </a:extLst>
          </p:cNvPr>
          <p:cNvSpPr txBox="1"/>
          <p:nvPr/>
        </p:nvSpPr>
        <p:spPr>
          <a:xfrm>
            <a:off x="1186940" y="316714"/>
            <a:ext cx="52032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b="1" dirty="0">
                <a:solidFill>
                  <a:srgbClr val="C47A4D"/>
                </a:solidFill>
                <a:ea typeface="Verdana" panose="020B0604030504040204" pitchFamily="34" charset="0"/>
                <a:cs typeface="Calibri"/>
              </a:rPr>
              <a:t>Κέντρο Ανάπτυξης Εκπαιδευτικής Πολιτικής</a:t>
            </a:r>
          </a:p>
          <a:p>
            <a:r>
              <a:rPr lang="el-GR" sz="1600" b="1" dirty="0">
                <a:solidFill>
                  <a:srgbClr val="5C6F80"/>
                </a:solidFill>
                <a:ea typeface="Verdana" panose="020B0604030504040204" pitchFamily="34" charset="0"/>
                <a:cs typeface="Calibri"/>
              </a:rPr>
              <a:t>Γενικής Συνομοσπονδίας Εργατών Ελλάδας</a:t>
            </a:r>
          </a:p>
        </p:txBody>
      </p:sp>
      <p:cxnSp>
        <p:nvCxnSpPr>
          <p:cNvPr id="4" name="Straight Connector 3">
            <a:extLst>
              <a:ext uri="{FF2B5EF4-FFF2-40B4-BE49-F238E27FC236}">
                <a16:creationId xmlns:a16="http://schemas.microsoft.com/office/drawing/2014/main" id="{8CB372BA-CF6F-44F0-A6EF-1493FAA2E9DA}"/>
              </a:ext>
            </a:extLst>
          </p:cNvPr>
          <p:cNvCxnSpPr>
            <a:cxnSpLocks/>
          </p:cNvCxnSpPr>
          <p:nvPr/>
        </p:nvCxnSpPr>
        <p:spPr>
          <a:xfrm flipH="1">
            <a:off x="3282099" y="5971392"/>
            <a:ext cx="8442040" cy="0"/>
          </a:xfrm>
          <a:prstGeom prst="line">
            <a:avLst/>
          </a:prstGeom>
          <a:ln w="38100">
            <a:solidFill>
              <a:srgbClr val="297E9B"/>
            </a:solidFill>
          </a:ln>
        </p:spPr>
        <p:style>
          <a:lnRef idx="1">
            <a:schemeClr val="accent1"/>
          </a:lnRef>
          <a:fillRef idx="0">
            <a:schemeClr val="accent1"/>
          </a:fillRef>
          <a:effectRef idx="0">
            <a:schemeClr val="accent1"/>
          </a:effectRef>
          <a:fontRef idx="minor">
            <a:schemeClr val="tx1"/>
          </a:fontRef>
        </p:style>
      </p:cxnSp>
      <p:pic>
        <p:nvPicPr>
          <p:cNvPr id="3" name="Εικόνα 2">
            <a:extLst>
              <a:ext uri="{FF2B5EF4-FFF2-40B4-BE49-F238E27FC236}">
                <a16:creationId xmlns:a16="http://schemas.microsoft.com/office/drawing/2014/main" id="{92ACD5D2-E2B7-4CC0-817E-31D31B764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83" y="-200909"/>
            <a:ext cx="1886873" cy="1759024"/>
          </a:xfrm>
          <a:prstGeom prst="rect">
            <a:avLst/>
          </a:prstGeom>
        </p:spPr>
      </p:pic>
    </p:spTree>
    <p:extLst>
      <p:ext uri="{BB962C8B-B14F-4D97-AF65-F5344CB8AC3E}">
        <p14:creationId xmlns:p14="http://schemas.microsoft.com/office/powerpoint/2010/main" val="150560735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(8)Αναλογία γυναικών σε διευθυντικές και μη θέσεις του διδακτικού προσωπικού των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5" name="Γράφημα 21">
            <a:extLst>
              <a:ext uri="{FF2B5EF4-FFF2-40B4-BE49-F238E27FC236}">
                <a16:creationId xmlns:a16="http://schemas.microsoft.com/office/drawing/2014/main" id="{F50D7B2B-3C0B-4831-6A9F-8D111CE2EA77}"/>
              </a:ext>
            </a:extLst>
          </p:cNvPr>
          <p:cNvGraphicFramePr/>
          <p:nvPr>
            <p:extLst>
              <p:ext uri="{D42A27DB-BD31-4B8C-83A1-F6EECF244321}">
                <p14:modId xmlns:p14="http://schemas.microsoft.com/office/powerpoint/2010/main" val="4076324618"/>
              </p:ext>
            </p:extLst>
          </p:nvPr>
        </p:nvGraphicFramePr>
        <p:xfrm>
          <a:off x="1326902" y="1042527"/>
          <a:ext cx="9850258" cy="5378151"/>
        </p:xfrm>
        <a:graphic>
          <a:graphicData uri="http://schemas.openxmlformats.org/drawingml/2006/chart">
            <c:chart xmlns:c="http://schemas.openxmlformats.org/drawingml/2006/chart" xmlns:r="http://schemas.openxmlformats.org/officeDocument/2006/relationships" r:id="rId3"/>
          </a:graphicData>
        </a:graphic>
      </p:graphicFrame>
      <p:sp>
        <p:nvSpPr>
          <p:cNvPr id="7" name="Τίτλος 53">
            <a:extLst>
              <a:ext uri="{FF2B5EF4-FFF2-40B4-BE49-F238E27FC236}">
                <a16:creationId xmlns:a16="http://schemas.microsoft.com/office/drawing/2014/main" id="{BB68B93D-5AD0-3DBB-B0AC-043D29177C98}"/>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21671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(9) Αναλογία λοιπού προσωπικού ανά μονάδα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id="{26BAF49A-6EEC-4DF5-48FC-DE5934CCCAE0}"/>
              </a:ext>
            </a:extLst>
          </p:cNvPr>
          <p:cNvGraphicFramePr/>
          <p:nvPr>
            <p:extLst>
              <p:ext uri="{D42A27DB-BD31-4B8C-83A1-F6EECF244321}">
                <p14:modId xmlns:p14="http://schemas.microsoft.com/office/powerpoint/2010/main" val="527143683"/>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id="{7CB9DF2D-9390-5EFC-2B49-E097AAF25229}"/>
              </a:ext>
            </a:extLst>
          </p:cNvPr>
          <p:cNvGraphicFramePr/>
          <p:nvPr>
            <p:extLst>
              <p:ext uri="{D42A27DB-BD31-4B8C-83A1-F6EECF244321}">
                <p14:modId xmlns:p14="http://schemas.microsoft.com/office/powerpoint/2010/main" val="4196837326"/>
              </p:ext>
            </p:extLst>
          </p:nvPr>
        </p:nvGraphicFramePr>
        <p:xfrm>
          <a:off x="6546123" y="1110428"/>
          <a:ext cx="540000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Τίτλος 53">
            <a:extLst>
              <a:ext uri="{FF2B5EF4-FFF2-40B4-BE49-F238E27FC236}">
                <a16:creationId xmlns:a16="http://schemas.microsoft.com/office/drawing/2014/main" id="{B21E110B-C434-D423-78DD-8737655AD23B}"/>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309801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(10) Σύνολο μαθητικού πληθυσμού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id="{26BAF49A-6EEC-4DF5-48FC-DE5934CCCAE0}"/>
              </a:ext>
            </a:extLst>
          </p:cNvPr>
          <p:cNvGraphicFramePr/>
          <p:nvPr>
            <p:extLst>
              <p:ext uri="{D42A27DB-BD31-4B8C-83A1-F6EECF244321}">
                <p14:modId xmlns:p14="http://schemas.microsoft.com/office/powerpoint/2010/main" val="696667004"/>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id="{7CB9DF2D-9390-5EFC-2B49-E097AAF25229}"/>
              </a:ext>
            </a:extLst>
          </p:cNvPr>
          <p:cNvGraphicFramePr/>
          <p:nvPr>
            <p:extLst>
              <p:ext uri="{D42A27DB-BD31-4B8C-83A1-F6EECF244321}">
                <p14:modId xmlns:p14="http://schemas.microsoft.com/office/powerpoint/2010/main" val="2040307516"/>
              </p:ext>
            </p:extLst>
          </p:nvPr>
        </p:nvGraphicFramePr>
        <p:xfrm>
          <a:off x="6442745" y="1110428"/>
          <a:ext cx="5536734"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Τίτλος 53">
            <a:extLst>
              <a:ext uri="{FF2B5EF4-FFF2-40B4-BE49-F238E27FC236}">
                <a16:creationId xmlns:a16="http://schemas.microsoft.com/office/drawing/2014/main" id="{7F9133C0-D2CD-F477-5DF1-DB666DF7C11B}"/>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253922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(11)Αναλογία γυναικών στο μαθητικό πληθυσμό των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id="{26BAF49A-6EEC-4DF5-48FC-DE5934CCCAE0}"/>
              </a:ext>
            </a:extLst>
          </p:cNvPr>
          <p:cNvGraphicFramePr/>
          <p:nvPr>
            <p:extLst>
              <p:ext uri="{D42A27DB-BD31-4B8C-83A1-F6EECF244321}">
                <p14:modId xmlns:p14="http://schemas.microsoft.com/office/powerpoint/2010/main" val="370925338"/>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id="{7CB9DF2D-9390-5EFC-2B49-E097AAF25229}"/>
              </a:ext>
            </a:extLst>
          </p:cNvPr>
          <p:cNvGraphicFramePr/>
          <p:nvPr>
            <p:extLst>
              <p:ext uri="{D42A27DB-BD31-4B8C-83A1-F6EECF244321}">
                <p14:modId xmlns:p14="http://schemas.microsoft.com/office/powerpoint/2010/main" val="3068869148"/>
              </p:ext>
            </p:extLst>
          </p:nvPr>
        </p:nvGraphicFramePr>
        <p:xfrm>
          <a:off x="6546123" y="1110428"/>
          <a:ext cx="540000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Τίτλος 53">
            <a:extLst>
              <a:ext uri="{FF2B5EF4-FFF2-40B4-BE49-F238E27FC236}">
                <a16:creationId xmlns:a16="http://schemas.microsoft.com/office/drawing/2014/main"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42386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(12) Μέσος όρος ηλικίας μαθητικού πληθυσμού των ΣΔΕ (σε έτη)</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id="{A53601F1-558D-17D8-FF87-C5533B89AFAB}"/>
              </a:ext>
            </a:extLst>
          </p:cNvPr>
          <p:cNvGraphicFramePr/>
          <p:nvPr>
            <p:extLst>
              <p:ext uri="{D42A27DB-BD31-4B8C-83A1-F6EECF244321}">
                <p14:modId xmlns:p14="http://schemas.microsoft.com/office/powerpoint/2010/main" val="854265089"/>
              </p:ext>
            </p:extLst>
          </p:nvPr>
        </p:nvGraphicFramePr>
        <p:xfrm>
          <a:off x="1056000" y="728999"/>
          <a:ext cx="10080000" cy="5751313"/>
        </p:xfrm>
        <a:graphic>
          <a:graphicData uri="http://schemas.openxmlformats.org/drawingml/2006/chart">
            <c:chart xmlns:c="http://schemas.openxmlformats.org/drawingml/2006/chart" xmlns:r="http://schemas.openxmlformats.org/officeDocument/2006/relationships" r:id="rId3"/>
          </a:graphicData>
        </a:graphic>
      </p:graphicFrame>
      <p:sp>
        <p:nvSpPr>
          <p:cNvPr id="2" name="Τίτλος 53">
            <a:extLst>
              <a:ext uri="{FF2B5EF4-FFF2-40B4-BE49-F238E27FC236}">
                <a16:creationId xmlns:a16="http://schemas.microsoft.com/office/drawing/2014/main" id="{4A663E20-ADB3-6F71-CE5F-374B71E9AE43}"/>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151667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1340960" y="745668"/>
            <a:ext cx="5160066" cy="1044000"/>
          </a:xfrm>
        </p:spPr>
        <p:txBody>
          <a:bodyPr>
            <a:noAutofit/>
          </a:bodyPr>
          <a:lstStyle/>
          <a:p>
            <a:pPr algn="ctr"/>
            <a:r>
              <a:rPr lang="el-GR" sz="1800" b="1" dirty="0">
                <a:solidFill>
                  <a:srgbClr val="5F5D6A"/>
                </a:solidFill>
                <a:ea typeface="Yu Gothic UI Semilight" panose="020B0400000000000000" pitchFamily="34" charset="-128"/>
              </a:rPr>
              <a:t>(13)Αναλογία αλλοδαπών στο σύνολο του μαθητικού πληθυσμού των ΣΔΕ</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id="{A53601F1-558D-17D8-FF87-C5533B89AFAB}"/>
              </a:ext>
            </a:extLst>
          </p:cNvPr>
          <p:cNvGraphicFramePr/>
          <p:nvPr>
            <p:extLst>
              <p:ext uri="{D42A27DB-BD31-4B8C-83A1-F6EECF244321}">
                <p14:modId xmlns:p14="http://schemas.microsoft.com/office/powerpoint/2010/main" val="1568251555"/>
              </p:ext>
            </p:extLst>
          </p:nvPr>
        </p:nvGraphicFramePr>
        <p:xfrm>
          <a:off x="1091622" y="1815543"/>
          <a:ext cx="5409404" cy="4536589"/>
        </p:xfrm>
        <a:graphic>
          <a:graphicData uri="http://schemas.openxmlformats.org/drawingml/2006/chart">
            <c:chart xmlns:c="http://schemas.openxmlformats.org/drawingml/2006/chart" xmlns:r="http://schemas.openxmlformats.org/officeDocument/2006/relationships" r:id="rId3"/>
          </a:graphicData>
        </a:graphic>
      </p:graphicFrame>
      <p:sp>
        <p:nvSpPr>
          <p:cNvPr id="2" name="Τίτλος 53">
            <a:extLst>
              <a:ext uri="{FF2B5EF4-FFF2-40B4-BE49-F238E27FC236}">
                <a16:creationId xmlns:a16="http://schemas.microsoft.com/office/drawing/2014/main" id="{4A663E20-ADB3-6F71-CE5F-374B71E9AE43}"/>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4" name="Γράφημα 194">
            <a:extLst>
              <a:ext uri="{FF2B5EF4-FFF2-40B4-BE49-F238E27FC236}">
                <a16:creationId xmlns:a16="http://schemas.microsoft.com/office/drawing/2014/main" id="{5B07F30D-8052-AE6F-2E11-02204D07DDF4}"/>
              </a:ext>
            </a:extLst>
          </p:cNvPr>
          <p:cNvGraphicFramePr/>
          <p:nvPr>
            <p:extLst>
              <p:ext uri="{D42A27DB-BD31-4B8C-83A1-F6EECF244321}">
                <p14:modId xmlns:p14="http://schemas.microsoft.com/office/powerpoint/2010/main" val="3594390869"/>
              </p:ext>
            </p:extLst>
          </p:nvPr>
        </p:nvGraphicFramePr>
        <p:xfrm>
          <a:off x="6926336" y="1815543"/>
          <a:ext cx="4816747" cy="4703902"/>
        </p:xfrm>
        <a:graphic>
          <a:graphicData uri="http://schemas.openxmlformats.org/drawingml/2006/chart">
            <c:chart xmlns:c="http://schemas.openxmlformats.org/drawingml/2006/chart" xmlns:r="http://schemas.openxmlformats.org/officeDocument/2006/relationships" r:id="rId4"/>
          </a:graphicData>
        </a:graphic>
      </p:graphicFrame>
      <p:sp>
        <p:nvSpPr>
          <p:cNvPr id="5" name="Τίτλος 53">
            <a:extLst>
              <a:ext uri="{FF2B5EF4-FFF2-40B4-BE49-F238E27FC236}">
                <a16:creationId xmlns:a16="http://schemas.microsoft.com/office/drawing/2014/main" id="{18A14ABB-7C86-E1B5-BE8D-452662D10FA4}"/>
              </a:ext>
            </a:extLst>
          </p:cNvPr>
          <p:cNvSpPr txBox="1">
            <a:spLocks/>
          </p:cNvSpPr>
          <p:nvPr/>
        </p:nvSpPr>
        <p:spPr>
          <a:xfrm>
            <a:off x="6458375" y="745668"/>
            <a:ext cx="5160066"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rgbClr val="5F5D6A"/>
                </a:solidFill>
                <a:ea typeface="Yu Gothic UI Semilight" panose="020B0400000000000000" pitchFamily="34" charset="-128"/>
              </a:rPr>
              <a:t>Αλλοδαποί μαθητές των ΣΔΕ κατά υπηκοότητα</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spTree>
    <p:extLst>
      <p:ext uri="{BB962C8B-B14F-4D97-AF65-F5344CB8AC3E}">
        <p14:creationId xmlns:p14="http://schemas.microsoft.com/office/powerpoint/2010/main" val="197570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(14)Αναλογία αλλοδαπών στο σύνολο του μαθητικού πληθυσμού των ΣΔΕ κατά περιφέρεια</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26">
            <a:extLst>
              <a:ext uri="{FF2B5EF4-FFF2-40B4-BE49-F238E27FC236}">
                <a16:creationId xmlns:a16="http://schemas.microsoft.com/office/drawing/2014/main" id="{74DCB191-F860-14B2-6AD4-A285155337A7}"/>
              </a:ext>
            </a:extLst>
          </p:cNvPr>
          <p:cNvGraphicFramePr/>
          <p:nvPr>
            <p:extLst>
              <p:ext uri="{D42A27DB-BD31-4B8C-83A1-F6EECF244321}">
                <p14:modId xmlns:p14="http://schemas.microsoft.com/office/powerpoint/2010/main" val="319619390"/>
              </p:ext>
            </p:extLst>
          </p:nvPr>
        </p:nvGraphicFramePr>
        <p:xfrm>
          <a:off x="2291812" y="695504"/>
          <a:ext cx="7608377" cy="6082983"/>
        </p:xfrm>
        <a:graphic>
          <a:graphicData uri="http://schemas.openxmlformats.org/drawingml/2006/chart">
            <c:chart xmlns:c="http://schemas.openxmlformats.org/drawingml/2006/chart" xmlns:r="http://schemas.openxmlformats.org/officeDocument/2006/relationships" r:id="rId3"/>
          </a:graphicData>
        </a:graphic>
      </p:graphicFrame>
      <p:sp>
        <p:nvSpPr>
          <p:cNvPr id="2" name="Τίτλος 53">
            <a:extLst>
              <a:ext uri="{FF2B5EF4-FFF2-40B4-BE49-F238E27FC236}">
                <a16:creationId xmlns:a16="http://schemas.microsoft.com/office/drawing/2014/main" id="{0BB6C800-B197-2097-F181-2535113E92FB}"/>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342572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199" y="-1473"/>
            <a:ext cx="10760765" cy="1044000"/>
          </a:xfrm>
        </p:spPr>
        <p:txBody>
          <a:bodyPr>
            <a:noAutofit/>
          </a:bodyPr>
          <a:lstStyle/>
          <a:p>
            <a:pPr algn="ctr"/>
            <a:r>
              <a:rPr lang="el-GR" sz="1800" b="1" dirty="0">
                <a:solidFill>
                  <a:srgbClr val="5F5D6A"/>
                </a:solidFill>
                <a:ea typeface="Yu Gothic UI Semilight" panose="020B0400000000000000" pitchFamily="34" charset="-128"/>
              </a:rPr>
              <a:t> (15)Αναλογία μαθητών στο τμήμα ενισχυτικής διδασκαλίας ως ποσοστό του συνολικού μαθητικού πληθυσμού των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id="{26BAF49A-6EEC-4DF5-48FC-DE5934CCCAE0}"/>
              </a:ext>
            </a:extLst>
          </p:cNvPr>
          <p:cNvGraphicFramePr/>
          <p:nvPr>
            <p:extLst>
              <p:ext uri="{D42A27DB-BD31-4B8C-83A1-F6EECF244321}">
                <p14:modId xmlns:p14="http://schemas.microsoft.com/office/powerpoint/2010/main" val="3714287483"/>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id="{7CB9DF2D-9390-5EFC-2B49-E097AAF25229}"/>
              </a:ext>
            </a:extLst>
          </p:cNvPr>
          <p:cNvGraphicFramePr/>
          <p:nvPr>
            <p:extLst>
              <p:ext uri="{D42A27DB-BD31-4B8C-83A1-F6EECF244321}">
                <p14:modId xmlns:p14="http://schemas.microsoft.com/office/powerpoint/2010/main" val="2458857108"/>
              </p:ext>
            </p:extLst>
          </p:nvPr>
        </p:nvGraphicFramePr>
        <p:xfrm>
          <a:off x="6031684" y="1110428"/>
          <a:ext cx="599813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Τίτλος 53">
            <a:extLst>
              <a:ext uri="{FF2B5EF4-FFF2-40B4-BE49-F238E27FC236}">
                <a16:creationId xmlns:a16="http://schemas.microsoft.com/office/drawing/2014/main"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2366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1151284" y="0"/>
            <a:ext cx="10248900" cy="1044000"/>
          </a:xfrm>
        </p:spPr>
        <p:txBody>
          <a:bodyPr>
            <a:noAutofit/>
          </a:bodyPr>
          <a:lstStyle/>
          <a:p>
            <a:pPr algn="ctr"/>
            <a:r>
              <a:rPr lang="el-GR" sz="1800" b="1" dirty="0">
                <a:solidFill>
                  <a:srgbClr val="5F5D6A"/>
                </a:solidFill>
                <a:ea typeface="Yu Gothic UI Semilight" panose="020B0400000000000000" pitchFamily="34" charset="-128"/>
              </a:rPr>
              <a:t>(16) Επίδοση μαθητών του Α και Β Κύκλου των ΣΔΕ</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sp>
        <p:nvSpPr>
          <p:cNvPr id="2" name="Τίτλος 53">
            <a:extLst>
              <a:ext uri="{FF2B5EF4-FFF2-40B4-BE49-F238E27FC236}">
                <a16:creationId xmlns:a16="http://schemas.microsoft.com/office/drawing/2014/main"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4" name="Γράφημα 206">
            <a:extLst>
              <a:ext uri="{FF2B5EF4-FFF2-40B4-BE49-F238E27FC236}">
                <a16:creationId xmlns:a16="http://schemas.microsoft.com/office/drawing/2014/main" id="{AC4EE5EC-6CD4-B6AB-8CD2-E8A4FE4DE5E6}"/>
              </a:ext>
            </a:extLst>
          </p:cNvPr>
          <p:cNvGraphicFramePr/>
          <p:nvPr>
            <p:extLst>
              <p:ext uri="{D42A27DB-BD31-4B8C-83A1-F6EECF244321}">
                <p14:modId xmlns:p14="http://schemas.microsoft.com/office/powerpoint/2010/main" val="1924526406"/>
              </p:ext>
            </p:extLst>
          </p:nvPr>
        </p:nvGraphicFramePr>
        <p:xfrm>
          <a:off x="1612026" y="1038129"/>
          <a:ext cx="432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Γράφημα 55">
            <a:extLst>
              <a:ext uri="{FF2B5EF4-FFF2-40B4-BE49-F238E27FC236}">
                <a16:creationId xmlns:a16="http://schemas.microsoft.com/office/drawing/2014/main" id="{1CB26AFC-FBA3-9720-E50A-DFD053DF2E46}"/>
              </a:ext>
            </a:extLst>
          </p:cNvPr>
          <p:cNvGraphicFramePr/>
          <p:nvPr>
            <p:extLst>
              <p:ext uri="{D42A27DB-BD31-4B8C-83A1-F6EECF244321}">
                <p14:modId xmlns:p14="http://schemas.microsoft.com/office/powerpoint/2010/main" val="2862775019"/>
              </p:ext>
            </p:extLst>
          </p:nvPr>
        </p:nvGraphicFramePr>
        <p:xfrm>
          <a:off x="6785343" y="1038129"/>
          <a:ext cx="432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501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1151284" y="0"/>
            <a:ext cx="10248900" cy="1044000"/>
          </a:xfrm>
        </p:spPr>
        <p:txBody>
          <a:bodyPr>
            <a:noAutofit/>
          </a:bodyPr>
          <a:lstStyle/>
          <a:p>
            <a:pPr algn="ctr"/>
            <a:r>
              <a:rPr lang="el-GR" sz="1800" b="1" dirty="0">
                <a:solidFill>
                  <a:srgbClr val="5F5D6A"/>
                </a:solidFill>
                <a:ea typeface="Yu Gothic UI Semilight" panose="020B0400000000000000" pitchFamily="34" charset="-128"/>
              </a:rPr>
              <a:t>(17)Ποσοστό μαθητών του Α και Β Κύκλου των ΣΔΕ που απορρίφθηκαν κατά φύλο</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sp>
        <p:nvSpPr>
          <p:cNvPr id="2" name="Τίτλος 53">
            <a:extLst>
              <a:ext uri="{FF2B5EF4-FFF2-40B4-BE49-F238E27FC236}">
                <a16:creationId xmlns:a16="http://schemas.microsoft.com/office/drawing/2014/main"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id="{E4BA319C-83E9-18A6-A6B5-6C1E4744D539}"/>
              </a:ext>
            </a:extLst>
          </p:cNvPr>
          <p:cNvGraphicFramePr/>
          <p:nvPr>
            <p:extLst>
              <p:ext uri="{D42A27DB-BD31-4B8C-83A1-F6EECF244321}">
                <p14:modId xmlns:p14="http://schemas.microsoft.com/office/powerpoint/2010/main" val="1204795099"/>
              </p:ext>
            </p:extLst>
          </p:nvPr>
        </p:nvGraphicFramePr>
        <p:xfrm>
          <a:off x="838200" y="1403068"/>
          <a:ext cx="5409404" cy="4536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17">
            <a:extLst>
              <a:ext uri="{FF2B5EF4-FFF2-40B4-BE49-F238E27FC236}">
                <a16:creationId xmlns:a16="http://schemas.microsoft.com/office/drawing/2014/main" id="{3971E656-9818-BAA8-D7E0-271854C376B1}"/>
              </a:ext>
            </a:extLst>
          </p:cNvPr>
          <p:cNvGraphicFramePr/>
          <p:nvPr>
            <p:extLst>
              <p:ext uri="{D42A27DB-BD31-4B8C-83A1-F6EECF244321}">
                <p14:modId xmlns:p14="http://schemas.microsoft.com/office/powerpoint/2010/main" val="4224463376"/>
              </p:ext>
            </p:extLst>
          </p:nvPr>
        </p:nvGraphicFramePr>
        <p:xfrm>
          <a:off x="6427305" y="1403068"/>
          <a:ext cx="5409404" cy="4536589"/>
        </p:xfrm>
        <a:graphic>
          <a:graphicData uri="http://schemas.openxmlformats.org/drawingml/2006/chart">
            <c:chart xmlns:c="http://schemas.openxmlformats.org/drawingml/2006/chart" xmlns:r="http://schemas.openxmlformats.org/officeDocument/2006/relationships" r:id="rId4"/>
          </a:graphicData>
        </a:graphic>
      </p:graphicFrame>
      <p:sp>
        <p:nvSpPr>
          <p:cNvPr id="7" name="Τίτλος 53">
            <a:extLst>
              <a:ext uri="{FF2B5EF4-FFF2-40B4-BE49-F238E27FC236}">
                <a16:creationId xmlns:a16="http://schemas.microsoft.com/office/drawing/2014/main" id="{875CF69D-F87F-5B05-C030-9D98EBE067E3}"/>
              </a:ext>
            </a:extLst>
          </p:cNvPr>
          <p:cNvSpPr txBox="1">
            <a:spLocks/>
          </p:cNvSpPr>
          <p:nvPr/>
        </p:nvSpPr>
        <p:spPr>
          <a:xfrm>
            <a:off x="1151284" y="1011502"/>
            <a:ext cx="4847811" cy="424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rgbClr val="5F5D6A"/>
                </a:solidFill>
                <a:ea typeface="Yu Gothic UI Semilight" panose="020B0400000000000000" pitchFamily="34" charset="-128"/>
              </a:rPr>
              <a:t>Α Κύκλος</a:t>
            </a:r>
            <a:endParaRPr lang="el-GR" sz="1800" i="1" dirty="0">
              <a:solidFill>
                <a:srgbClr val="5F5D6A"/>
              </a:solidFill>
              <a:ea typeface="Yu Gothic UI Semilight" panose="020B0400000000000000" pitchFamily="34" charset="-128"/>
            </a:endParaRPr>
          </a:p>
        </p:txBody>
      </p:sp>
      <p:sp>
        <p:nvSpPr>
          <p:cNvPr id="8" name="Τίτλος 53">
            <a:extLst>
              <a:ext uri="{FF2B5EF4-FFF2-40B4-BE49-F238E27FC236}">
                <a16:creationId xmlns:a16="http://schemas.microsoft.com/office/drawing/2014/main" id="{CEA2CAAA-23FE-093C-9C86-86E40F19D29A}"/>
              </a:ext>
            </a:extLst>
          </p:cNvPr>
          <p:cNvSpPr txBox="1">
            <a:spLocks/>
          </p:cNvSpPr>
          <p:nvPr/>
        </p:nvSpPr>
        <p:spPr>
          <a:xfrm>
            <a:off x="6764388" y="1014182"/>
            <a:ext cx="4847811" cy="424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rgbClr val="5F5D6A"/>
                </a:solidFill>
                <a:ea typeface="Yu Gothic UI Semilight" panose="020B0400000000000000" pitchFamily="34" charset="-128"/>
              </a:rPr>
              <a:t>Β Κύκλος</a:t>
            </a:r>
            <a:endParaRPr lang="el-GR" sz="1800" i="1" dirty="0">
              <a:solidFill>
                <a:srgbClr val="5F5D6A"/>
              </a:solidFill>
              <a:ea typeface="Yu Gothic UI Semilight" panose="020B0400000000000000" pitchFamily="34" charset="-128"/>
            </a:endParaRPr>
          </a:p>
        </p:txBody>
      </p:sp>
    </p:spTree>
    <p:extLst>
      <p:ext uri="{BB962C8B-B14F-4D97-AF65-F5344CB8AC3E}">
        <p14:creationId xmlns:p14="http://schemas.microsoft.com/office/powerpoint/2010/main" val="195391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DA58A24-6E2A-4827-A943-D2AA4D07663A}"/>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6451" r="6451"/>
          <a:stretch/>
        </p:blipFill>
        <p:spPr bwMode="auto">
          <a:xfrm>
            <a:off x="4375446" y="439473"/>
            <a:ext cx="7869375" cy="6418527"/>
          </a:xfrm>
          <a:prstGeom prst="rect">
            <a:avLst/>
          </a:prstGeom>
          <a:effectLst>
            <a:glow rad="1752600">
              <a:schemeClr val="bg1">
                <a:alpha val="82000"/>
              </a:schemeClr>
            </a:glow>
            <a:innerShdw blurRad="1270000" dist="2540000" dir="13500000">
              <a:schemeClr val="bg1"/>
            </a:innerShdw>
          </a:effectLst>
          <a:extLst>
            <a:ext uri="{909E8E84-426E-40DD-AFC4-6F175D3DCCD1}">
              <a14:hiddenFill xmlns:a14="http://schemas.microsoft.com/office/drawing/2010/main">
                <a:solidFill>
                  <a:srgbClr val="FFFFFF"/>
                </a:solidFill>
              </a14:hiddenFill>
            </a:ext>
          </a:extLst>
        </p:spPr>
      </p:pic>
      <p:sp>
        <p:nvSpPr>
          <p:cNvPr id="8" name="Τίτλος 4">
            <a:extLst>
              <a:ext uri="{FF2B5EF4-FFF2-40B4-BE49-F238E27FC236}">
                <a16:creationId xmlns:a16="http://schemas.microsoft.com/office/drawing/2014/main" id="{B29B4B59-B84A-4AD6-B88D-BCC2403D8FBD}"/>
              </a:ext>
            </a:extLst>
          </p:cNvPr>
          <p:cNvSpPr txBox="1">
            <a:spLocks/>
          </p:cNvSpPr>
          <p:nvPr/>
        </p:nvSpPr>
        <p:spPr>
          <a:xfrm>
            <a:off x="97913" y="2820807"/>
            <a:ext cx="5025565" cy="37107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l-GR" sz="2400" b="1" dirty="0">
                <a:solidFill>
                  <a:srgbClr val="297E9B"/>
                </a:solidFill>
                <a:ea typeface="Verdana" panose="020B0604030504040204" pitchFamily="34" charset="0"/>
              </a:rPr>
              <a:t>Α. Βασικοί δείκτες και μεγέθη της υπάρχουσας πραγματικότητας: </a:t>
            </a:r>
          </a:p>
          <a:p>
            <a:pPr>
              <a:lnSpc>
                <a:spcPct val="150000"/>
              </a:lnSpc>
            </a:pPr>
            <a:r>
              <a:rPr lang="el-GR" sz="2400" b="1" dirty="0">
                <a:solidFill>
                  <a:srgbClr val="297E9B"/>
                </a:solidFill>
                <a:ea typeface="Verdana" panose="020B0604030504040204" pitchFamily="34" charset="0"/>
              </a:rPr>
              <a:t>Υποδομές, Ανθρώπινο Δυναμικό, Μαθητές</a:t>
            </a:r>
            <a:endParaRPr lang="el-GR" sz="2400" dirty="0">
              <a:solidFill>
                <a:srgbClr val="297E9B"/>
              </a:solidFill>
              <a:ea typeface="Verdana" panose="020B0604030504040204" pitchFamily="34" charset="0"/>
            </a:endParaRPr>
          </a:p>
        </p:txBody>
      </p:sp>
      <p:sp>
        <p:nvSpPr>
          <p:cNvPr id="2" name="TextBox 1">
            <a:extLst>
              <a:ext uri="{FF2B5EF4-FFF2-40B4-BE49-F238E27FC236}">
                <a16:creationId xmlns:a16="http://schemas.microsoft.com/office/drawing/2014/main" id="{8F0275F0-DB8B-F202-23E8-C1A6B6DD4CBA}"/>
              </a:ext>
            </a:extLst>
          </p:cNvPr>
          <p:cNvSpPr txBox="1"/>
          <p:nvPr/>
        </p:nvSpPr>
        <p:spPr>
          <a:xfrm>
            <a:off x="1013810" y="61335"/>
            <a:ext cx="11613393" cy="792781"/>
          </a:xfrm>
          <a:prstGeom prst="rect">
            <a:avLst/>
          </a:prstGeom>
          <a:noFill/>
        </p:spPr>
        <p:txBody>
          <a:bodyPr wrap="square">
            <a:spAutoFit/>
          </a:bodyPr>
          <a:lstStyle/>
          <a:p>
            <a:pPr>
              <a:lnSpc>
                <a:spcPct val="150000"/>
              </a:lnSpc>
              <a:defRPr sz="1862" b="0" i="0" u="none" strike="noStrike" kern="1200" spc="0" baseline="0">
                <a:solidFill>
                  <a:prstClr val="black">
                    <a:lumMod val="65000"/>
                    <a:lumOff val="35000"/>
                  </a:prstClr>
                </a:solidFill>
                <a:latin typeface="+mn-lt"/>
                <a:ea typeface="+mn-ea"/>
                <a:cs typeface="+mn-cs"/>
              </a:defRPr>
            </a:pPr>
            <a:r>
              <a:rPr lang="el-GR" sz="1600" b="1" dirty="0">
                <a:solidFill>
                  <a:srgbClr val="121318"/>
                </a:solidFill>
                <a:latin typeface="+mj-lt"/>
              </a:rPr>
              <a:t>ΣΧΟΛΕΙΑ ΔΕΥΤΕΡΗΣ ΕΥΚΑΙΡΙΑΣ: Η ΠΟΡΕΙΑ ΚΑΙ ΟΙ ΠΡΟΟΠΤΙΚΕΣ ΕΝΟΣ ΚΑΙΝΟΤΟΜΟΥ ΕΚΠΑΙΔΕΥΤΙΚΟΥ ΘΕΣΜΟΥ ΣΤΗΝ ΕΛΛΑΔΑ</a:t>
            </a:r>
            <a:endParaRPr lang="en-GB" sz="1600" b="1" dirty="0">
              <a:solidFill>
                <a:srgbClr val="121318"/>
              </a:solidFill>
              <a:latin typeface="+mj-lt"/>
            </a:endParaRPr>
          </a:p>
          <a:p>
            <a:pPr>
              <a:lnSpc>
                <a:spcPct val="150000"/>
              </a:lnSpc>
              <a:defRPr sz="1862" b="0" i="0" u="none" strike="noStrike" kern="1200" spc="0" baseline="0">
                <a:solidFill>
                  <a:prstClr val="black">
                    <a:lumMod val="65000"/>
                    <a:lumOff val="35000"/>
                  </a:prstClr>
                </a:solidFill>
                <a:latin typeface="+mn-lt"/>
                <a:ea typeface="+mn-ea"/>
                <a:cs typeface="+mn-cs"/>
              </a:defRPr>
            </a:pPr>
            <a:r>
              <a:rPr lang="el-GR" sz="1600" b="1" dirty="0">
                <a:solidFill>
                  <a:srgbClr val="CA2D1C"/>
                </a:solidFill>
                <a:latin typeface="+mj-lt"/>
              </a:rPr>
              <a:t>ΑΠΟΤΥΠΩΣΗ, ΤΑΣΕΙΣ, ΠΡΟΒΛΗΜΑΤΙΣΜΟΙ</a:t>
            </a:r>
          </a:p>
        </p:txBody>
      </p:sp>
      <p:pic>
        <p:nvPicPr>
          <p:cNvPr id="4" name="Εικόνα 3"/>
          <p:cNvPicPr>
            <a:picLocks noChangeAspect="1"/>
          </p:cNvPicPr>
          <p:nvPr/>
        </p:nvPicPr>
        <p:blipFill>
          <a:blip r:embed="rId4"/>
          <a:stretch>
            <a:fillRect/>
          </a:stretch>
        </p:blipFill>
        <p:spPr>
          <a:xfrm>
            <a:off x="186194" y="1158366"/>
            <a:ext cx="3225879" cy="2946745"/>
          </a:xfrm>
          <a:prstGeom prst="rect">
            <a:avLst/>
          </a:prstGeom>
        </p:spPr>
      </p:pic>
    </p:spTree>
    <p:extLst>
      <p:ext uri="{BB962C8B-B14F-4D97-AF65-F5344CB8AC3E}">
        <p14:creationId xmlns:p14="http://schemas.microsoft.com/office/powerpoint/2010/main" val="1356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1151284" y="0"/>
            <a:ext cx="10248900" cy="1044000"/>
          </a:xfrm>
        </p:spPr>
        <p:txBody>
          <a:bodyPr>
            <a:noAutofit/>
          </a:bodyPr>
          <a:lstStyle/>
          <a:p>
            <a:pPr algn="ctr"/>
            <a:r>
              <a:rPr lang="el-GR" sz="1800" b="1" dirty="0">
                <a:solidFill>
                  <a:srgbClr val="5F5D6A"/>
                </a:solidFill>
                <a:ea typeface="Yu Gothic UI Semilight" panose="020B0400000000000000" pitchFamily="34" charset="-128"/>
              </a:rPr>
              <a:t>(18)Ποσοστό μαθητών που διέκοψαν τη φοίτησή τους στα ΣΔΕ ανά Κύκλο και Περιφέρεια</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sp>
        <p:nvSpPr>
          <p:cNvPr id="2" name="Τίτλος 53">
            <a:extLst>
              <a:ext uri="{FF2B5EF4-FFF2-40B4-BE49-F238E27FC236}">
                <a16:creationId xmlns:a16="http://schemas.microsoft.com/office/drawing/2014/main"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id="{E4BA319C-83E9-18A6-A6B5-6C1E4744D539}"/>
              </a:ext>
            </a:extLst>
          </p:cNvPr>
          <p:cNvGraphicFramePr/>
          <p:nvPr>
            <p:extLst>
              <p:ext uri="{D42A27DB-BD31-4B8C-83A1-F6EECF244321}">
                <p14:modId xmlns:p14="http://schemas.microsoft.com/office/powerpoint/2010/main" val="1930722078"/>
              </p:ext>
            </p:extLst>
          </p:nvPr>
        </p:nvGraphicFramePr>
        <p:xfrm>
          <a:off x="838200" y="1403068"/>
          <a:ext cx="5409404" cy="4536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Γράφημα 212">
            <a:extLst>
              <a:ext uri="{FF2B5EF4-FFF2-40B4-BE49-F238E27FC236}">
                <a16:creationId xmlns:a16="http://schemas.microsoft.com/office/drawing/2014/main" id="{2F50EFAA-47B3-C4E6-D455-947DB1177E36}"/>
              </a:ext>
            </a:extLst>
          </p:cNvPr>
          <p:cNvGraphicFramePr/>
          <p:nvPr>
            <p:extLst>
              <p:ext uri="{D42A27DB-BD31-4B8C-83A1-F6EECF244321}">
                <p14:modId xmlns:p14="http://schemas.microsoft.com/office/powerpoint/2010/main" val="3889831503"/>
              </p:ext>
            </p:extLst>
          </p:nvPr>
        </p:nvGraphicFramePr>
        <p:xfrm>
          <a:off x="6415736" y="1043999"/>
          <a:ext cx="5274310" cy="55067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224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1151284" y="0"/>
            <a:ext cx="10248900" cy="1044000"/>
          </a:xfrm>
        </p:spPr>
        <p:txBody>
          <a:bodyPr>
            <a:noAutofit/>
          </a:bodyPr>
          <a:lstStyle/>
          <a:p>
            <a:pPr algn="ctr"/>
            <a:r>
              <a:rPr lang="el-GR" sz="1800" b="1" dirty="0">
                <a:solidFill>
                  <a:srgbClr val="5F5D6A"/>
                </a:solidFill>
                <a:ea typeface="Yu Gothic UI Semilight" panose="020B0400000000000000" pitchFamily="34" charset="-128"/>
              </a:rPr>
              <a:t>(19)Ποσοστό μαθητών που διέκοψαν τη φοίτησή τους στα ΣΔΕ κατά φύλο και ηλικιακή ομάδα</a:t>
            </a:r>
            <a:br>
              <a:rPr lang="en-GB"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sp>
        <p:nvSpPr>
          <p:cNvPr id="2" name="Τίτλος 53">
            <a:extLst>
              <a:ext uri="{FF2B5EF4-FFF2-40B4-BE49-F238E27FC236}">
                <a16:creationId xmlns:a16="http://schemas.microsoft.com/office/drawing/2014/main" id="{7BFA23FA-0958-B930-16ED-19FF5C2ADC8A}"/>
              </a:ext>
            </a:extLst>
          </p:cNvPr>
          <p:cNvSpPr txBox="1">
            <a:spLocks/>
          </p:cNvSpPr>
          <p:nvPr/>
        </p:nvSpPr>
        <p:spPr>
          <a:xfrm rot="16200000">
            <a:off x="-1676182" y="4850523"/>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ΜΑΘΗΤΕΣ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id="{E4BA319C-83E9-18A6-A6B5-6C1E4744D539}"/>
              </a:ext>
            </a:extLst>
          </p:cNvPr>
          <p:cNvGraphicFramePr/>
          <p:nvPr>
            <p:extLst>
              <p:ext uri="{D42A27DB-BD31-4B8C-83A1-F6EECF244321}">
                <p14:modId xmlns:p14="http://schemas.microsoft.com/office/powerpoint/2010/main" val="2116130032"/>
              </p:ext>
            </p:extLst>
          </p:nvPr>
        </p:nvGraphicFramePr>
        <p:xfrm>
          <a:off x="838200" y="1403068"/>
          <a:ext cx="5409404" cy="4536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53">
            <a:extLst>
              <a:ext uri="{FF2B5EF4-FFF2-40B4-BE49-F238E27FC236}">
                <a16:creationId xmlns:a16="http://schemas.microsoft.com/office/drawing/2014/main" id="{3E9EEC82-EF70-A9A3-893B-86F75F516EDD}"/>
              </a:ext>
            </a:extLst>
          </p:cNvPr>
          <p:cNvGraphicFramePr/>
          <p:nvPr>
            <p:extLst>
              <p:ext uri="{D42A27DB-BD31-4B8C-83A1-F6EECF244321}">
                <p14:modId xmlns:p14="http://schemas.microsoft.com/office/powerpoint/2010/main" val="792382046"/>
              </p:ext>
            </p:extLst>
          </p:nvPr>
        </p:nvGraphicFramePr>
        <p:xfrm>
          <a:off x="6654276" y="1395412"/>
          <a:ext cx="5274310" cy="4067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28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(1)Σύνολο σχολικών μονάδων ΣΔΕ (Ημερήσιες – Απογευματινές)</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id="{26BAF49A-6EEC-4DF5-48FC-DE5934CCCAE0}"/>
              </a:ext>
            </a:extLst>
          </p:cNvPr>
          <p:cNvGraphicFramePr/>
          <p:nvPr>
            <p:extLst>
              <p:ext uri="{D42A27DB-BD31-4B8C-83A1-F6EECF244321}">
                <p14:modId xmlns:p14="http://schemas.microsoft.com/office/powerpoint/2010/main" val="1588098984"/>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id="{7CB9DF2D-9390-5EFC-2B49-E097AAF25229}"/>
              </a:ext>
            </a:extLst>
          </p:cNvPr>
          <p:cNvGraphicFramePr/>
          <p:nvPr>
            <p:extLst>
              <p:ext uri="{D42A27DB-BD31-4B8C-83A1-F6EECF244321}">
                <p14:modId xmlns:p14="http://schemas.microsoft.com/office/powerpoint/2010/main" val="1169733074"/>
              </p:ext>
            </p:extLst>
          </p:nvPr>
        </p:nvGraphicFramePr>
        <p:xfrm>
          <a:off x="6546123" y="1110428"/>
          <a:ext cx="540000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Τίτλος 53">
            <a:extLst>
              <a:ext uri="{FF2B5EF4-FFF2-40B4-BE49-F238E27FC236}">
                <a16:creationId xmlns:a16="http://schemas.microsoft.com/office/drawing/2014/main" id="{0BD812F3-B21A-9B96-8AE4-8AFCEC71CFCA}"/>
              </a:ext>
            </a:extLst>
          </p:cNvPr>
          <p:cNvSpPr txBox="1">
            <a:spLocks/>
          </p:cNvSpPr>
          <p:nvPr/>
        </p:nvSpPr>
        <p:spPr>
          <a:xfrm rot="16200000">
            <a:off x="-1676182" y="4641797"/>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ΥΠΟΔΟΜΕΣ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195041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(2)Αναλογία μαθητών ανά τμήμα στα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5">
            <a:extLst>
              <a:ext uri="{FF2B5EF4-FFF2-40B4-BE49-F238E27FC236}">
                <a16:creationId xmlns:a16="http://schemas.microsoft.com/office/drawing/2014/main" id="{26BAF49A-6EEC-4DF5-48FC-DE5934CCCAE0}"/>
              </a:ext>
            </a:extLst>
          </p:cNvPr>
          <p:cNvGraphicFramePr/>
          <p:nvPr>
            <p:extLst>
              <p:ext uri="{D42A27DB-BD31-4B8C-83A1-F6EECF244321}">
                <p14:modId xmlns:p14="http://schemas.microsoft.com/office/powerpoint/2010/main" val="1097421070"/>
              </p:ext>
            </p:extLst>
          </p:nvPr>
        </p:nvGraphicFramePr>
        <p:xfrm>
          <a:off x="717210" y="1110428"/>
          <a:ext cx="612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8">
            <a:extLst>
              <a:ext uri="{FF2B5EF4-FFF2-40B4-BE49-F238E27FC236}">
                <a16:creationId xmlns:a16="http://schemas.microsoft.com/office/drawing/2014/main" id="{7CB9DF2D-9390-5EFC-2B49-E097AAF25229}"/>
              </a:ext>
            </a:extLst>
          </p:cNvPr>
          <p:cNvGraphicFramePr/>
          <p:nvPr>
            <p:extLst>
              <p:ext uri="{D42A27DB-BD31-4B8C-83A1-F6EECF244321}">
                <p14:modId xmlns:p14="http://schemas.microsoft.com/office/powerpoint/2010/main" val="2259274805"/>
              </p:ext>
            </p:extLst>
          </p:nvPr>
        </p:nvGraphicFramePr>
        <p:xfrm>
          <a:off x="6546123" y="1110428"/>
          <a:ext cx="5400000"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Τίτλος 53">
            <a:extLst>
              <a:ext uri="{FF2B5EF4-FFF2-40B4-BE49-F238E27FC236}">
                <a16:creationId xmlns:a16="http://schemas.microsoft.com/office/drawing/2014/main" id="{4A8264EE-ADEB-1A1C-1505-B35C66722163}"/>
              </a:ext>
            </a:extLst>
          </p:cNvPr>
          <p:cNvSpPr txBox="1">
            <a:spLocks/>
          </p:cNvSpPr>
          <p:nvPr/>
        </p:nvSpPr>
        <p:spPr>
          <a:xfrm rot="16200000">
            <a:off x="-1676182" y="4641797"/>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ΥΠΟΔΟΜΕΣ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337574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(3)Δείκτες υποδομών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2" name="Γράφημα 3">
            <a:extLst>
              <a:ext uri="{FF2B5EF4-FFF2-40B4-BE49-F238E27FC236}">
                <a16:creationId xmlns:a16="http://schemas.microsoft.com/office/drawing/2014/main" id="{244DFBDF-F3FF-3E4A-8E67-0591FCF2A8A3}"/>
              </a:ext>
            </a:extLst>
          </p:cNvPr>
          <p:cNvGraphicFramePr/>
          <p:nvPr>
            <p:extLst>
              <p:ext uri="{D42A27DB-BD31-4B8C-83A1-F6EECF244321}">
                <p14:modId xmlns:p14="http://schemas.microsoft.com/office/powerpoint/2010/main" val="427135619"/>
              </p:ext>
            </p:extLst>
          </p:nvPr>
        </p:nvGraphicFramePr>
        <p:xfrm>
          <a:off x="984816" y="1042527"/>
          <a:ext cx="10222368" cy="5350911"/>
        </p:xfrm>
        <a:graphic>
          <a:graphicData uri="http://schemas.openxmlformats.org/drawingml/2006/chart">
            <c:chart xmlns:c="http://schemas.openxmlformats.org/drawingml/2006/chart" xmlns:r="http://schemas.openxmlformats.org/officeDocument/2006/relationships" r:id="rId3"/>
          </a:graphicData>
        </a:graphic>
      </p:graphicFrame>
      <p:sp>
        <p:nvSpPr>
          <p:cNvPr id="4" name="Τίτλος 53">
            <a:extLst>
              <a:ext uri="{FF2B5EF4-FFF2-40B4-BE49-F238E27FC236}">
                <a16:creationId xmlns:a16="http://schemas.microsoft.com/office/drawing/2014/main" id="{547E20E0-28AD-1A3A-06C6-8E038AD3EA46}"/>
              </a:ext>
            </a:extLst>
          </p:cNvPr>
          <p:cNvSpPr txBox="1">
            <a:spLocks/>
          </p:cNvSpPr>
          <p:nvPr/>
        </p:nvSpPr>
        <p:spPr>
          <a:xfrm rot="16200000">
            <a:off x="-1676182" y="4641797"/>
            <a:ext cx="3984763"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spc="1200" dirty="0">
                <a:solidFill>
                  <a:srgbClr val="5F5D6A"/>
                </a:solidFill>
                <a:effectLst>
                  <a:outerShdw blurRad="38100" dist="38100" dir="2700000" algn="tl">
                    <a:srgbClr val="000000">
                      <a:alpha val="43137"/>
                    </a:srgbClr>
                  </a:outerShdw>
                </a:effectLst>
                <a:ea typeface="Yu Gothic UI Semilight" panose="020B0400000000000000" pitchFamily="34" charset="-128"/>
              </a:rPr>
              <a:t>ΥΠΟΔΟΜΕΣ</a:t>
            </a:r>
            <a:endParaRPr lang="el-GR" sz="2800" i="1" spc="1200" dirty="0">
              <a:solidFill>
                <a:srgbClr val="5F5D6A"/>
              </a:solidFill>
              <a:effectLst>
                <a:outerShdw blurRad="38100" dist="38100" dir="2700000" algn="tl">
                  <a:srgbClr val="000000">
                    <a:alpha val="43137"/>
                  </a:srgbClr>
                </a:outerShdw>
              </a:effectLst>
              <a:ea typeface="Yu Gothic UI Semilight" panose="020B0400000000000000" pitchFamily="34" charset="-128"/>
            </a:endParaRPr>
          </a:p>
        </p:txBody>
      </p:sp>
    </p:spTree>
    <p:extLst>
      <p:ext uri="{BB962C8B-B14F-4D97-AF65-F5344CB8AC3E}">
        <p14:creationId xmlns:p14="http://schemas.microsoft.com/office/powerpoint/2010/main" val="373146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(4)Σύνολο ανθρώπινου δυναμικού που απασχολείται στα ΣΔΕ</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17">
            <a:extLst>
              <a:ext uri="{FF2B5EF4-FFF2-40B4-BE49-F238E27FC236}">
                <a16:creationId xmlns:a16="http://schemas.microsoft.com/office/drawing/2014/main" id="{A53601F1-558D-17D8-FF87-C5533B89AFAB}"/>
              </a:ext>
            </a:extLst>
          </p:cNvPr>
          <p:cNvGraphicFramePr/>
          <p:nvPr>
            <p:extLst>
              <p:ext uri="{D42A27DB-BD31-4B8C-83A1-F6EECF244321}">
                <p14:modId xmlns:p14="http://schemas.microsoft.com/office/powerpoint/2010/main" val="1548946814"/>
              </p:ext>
            </p:extLst>
          </p:nvPr>
        </p:nvGraphicFramePr>
        <p:xfrm>
          <a:off x="1056000" y="728999"/>
          <a:ext cx="10080000" cy="5751313"/>
        </p:xfrm>
        <a:graphic>
          <a:graphicData uri="http://schemas.openxmlformats.org/drawingml/2006/chart">
            <c:chart xmlns:c="http://schemas.openxmlformats.org/drawingml/2006/chart" xmlns:r="http://schemas.openxmlformats.org/officeDocument/2006/relationships" r:id="rId3"/>
          </a:graphicData>
        </a:graphic>
      </p:graphicFrame>
      <p:sp>
        <p:nvSpPr>
          <p:cNvPr id="4" name="Τίτλος 53">
            <a:extLst>
              <a:ext uri="{FF2B5EF4-FFF2-40B4-BE49-F238E27FC236}">
                <a16:creationId xmlns:a16="http://schemas.microsoft.com/office/drawing/2014/main" id="{7C83DEFD-A216-5680-D43F-E463676B0463}"/>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217236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(5)Ποσοστιαία κατανομή του διδακτικού προσωπικού των ΣΔΕ ανά κατηγορία</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Έτη 2015-16 έως 2020-21 (στοιχεία λήξεως)</a:t>
            </a:r>
            <a:endParaRPr lang="el-GR" sz="1800" i="1" dirty="0">
              <a:solidFill>
                <a:srgbClr val="5F5D6A"/>
              </a:solidFill>
              <a:ea typeface="Yu Gothic UI Semilight" panose="020B0400000000000000" pitchFamily="34" charset="-128"/>
            </a:endParaRPr>
          </a:p>
        </p:txBody>
      </p:sp>
      <p:graphicFrame>
        <p:nvGraphicFramePr>
          <p:cNvPr id="2" name="Γράφημα 3">
            <a:extLst>
              <a:ext uri="{FF2B5EF4-FFF2-40B4-BE49-F238E27FC236}">
                <a16:creationId xmlns:a16="http://schemas.microsoft.com/office/drawing/2014/main" id="{3B9F9832-4F93-9161-C409-932C96181CCF}"/>
              </a:ext>
            </a:extLst>
          </p:cNvPr>
          <p:cNvGraphicFramePr/>
          <p:nvPr>
            <p:extLst>
              <p:ext uri="{D42A27DB-BD31-4B8C-83A1-F6EECF244321}">
                <p14:modId xmlns:p14="http://schemas.microsoft.com/office/powerpoint/2010/main" val="193574070"/>
              </p:ext>
            </p:extLst>
          </p:nvPr>
        </p:nvGraphicFramePr>
        <p:xfrm>
          <a:off x="984816" y="1042527"/>
          <a:ext cx="10222368" cy="5350911"/>
        </p:xfrm>
        <a:graphic>
          <a:graphicData uri="http://schemas.openxmlformats.org/drawingml/2006/chart">
            <c:chart xmlns:c="http://schemas.openxmlformats.org/drawingml/2006/chart" xmlns:r="http://schemas.openxmlformats.org/officeDocument/2006/relationships" r:id="rId3"/>
          </a:graphicData>
        </a:graphic>
      </p:graphicFrame>
      <p:sp>
        <p:nvSpPr>
          <p:cNvPr id="4" name="Τίτλος 53">
            <a:extLst>
              <a:ext uri="{FF2B5EF4-FFF2-40B4-BE49-F238E27FC236}">
                <a16:creationId xmlns:a16="http://schemas.microsoft.com/office/drawing/2014/main" id="{752A96A4-6153-2495-284A-32E6748D0041}"/>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94852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(6)Μέση τιμή εβδομαδιαίων ωρών διδασκαλίας ωρομίσθιων εκπαιδευτικών ΣΔΕ κατά περιφέρεια</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26">
            <a:extLst>
              <a:ext uri="{FF2B5EF4-FFF2-40B4-BE49-F238E27FC236}">
                <a16:creationId xmlns:a16="http://schemas.microsoft.com/office/drawing/2014/main" id="{74DCB191-F860-14B2-6AD4-A285155337A7}"/>
              </a:ext>
            </a:extLst>
          </p:cNvPr>
          <p:cNvGraphicFramePr/>
          <p:nvPr>
            <p:extLst>
              <p:ext uri="{D42A27DB-BD31-4B8C-83A1-F6EECF244321}">
                <p14:modId xmlns:p14="http://schemas.microsoft.com/office/powerpoint/2010/main" val="1204475130"/>
              </p:ext>
            </p:extLst>
          </p:nvPr>
        </p:nvGraphicFramePr>
        <p:xfrm>
          <a:off x="2291812" y="695504"/>
          <a:ext cx="7608377" cy="6082983"/>
        </p:xfrm>
        <a:graphic>
          <a:graphicData uri="http://schemas.openxmlformats.org/drawingml/2006/chart">
            <c:chart xmlns:c="http://schemas.openxmlformats.org/drawingml/2006/chart" xmlns:r="http://schemas.openxmlformats.org/officeDocument/2006/relationships" r:id="rId3"/>
          </a:graphicData>
        </a:graphic>
      </p:graphicFrame>
      <p:sp>
        <p:nvSpPr>
          <p:cNvPr id="4" name="Τίτλος 53">
            <a:extLst>
              <a:ext uri="{FF2B5EF4-FFF2-40B4-BE49-F238E27FC236}">
                <a16:creationId xmlns:a16="http://schemas.microsoft.com/office/drawing/2014/main" id="{4012226C-8D66-03B3-6AC6-C0FA64996419}"/>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400033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D2ABC4B-08EB-42DD-BF39-646C18BEDE5A}"/>
              </a:ext>
            </a:extLst>
          </p:cNvPr>
          <p:cNvSpPr txBox="1"/>
          <p:nvPr/>
        </p:nvSpPr>
        <p:spPr>
          <a:xfrm>
            <a:off x="6754448" y="6519446"/>
            <a:ext cx="5437552" cy="338554"/>
          </a:xfrm>
          <a:prstGeom prst="rect">
            <a:avLst/>
          </a:prstGeom>
          <a:noFill/>
        </p:spPr>
        <p:txBody>
          <a:bodyPr wrap="square" rtlCol="0">
            <a:spAutoFit/>
          </a:bodyPr>
          <a:lstStyle/>
          <a:p>
            <a:pPr algn="r"/>
            <a:r>
              <a:rPr lang="el-GR" sz="800" i="1" dirty="0">
                <a:latin typeface="+mj-lt"/>
                <a:ea typeface="Yu Gothic UI Light" panose="020B0300000000000000" pitchFamily="34" charset="-128"/>
              </a:rPr>
              <a:t>Πηγή δεδομένων: ΕΛ. ΣΤΑΤ.</a:t>
            </a:r>
            <a:br>
              <a:rPr lang="el-GR" sz="800" i="1" dirty="0">
                <a:latin typeface="+mj-lt"/>
                <a:ea typeface="Yu Gothic UI Light" panose="020B0300000000000000" pitchFamily="34" charset="-128"/>
              </a:rPr>
            </a:br>
            <a:r>
              <a:rPr lang="el-GR" sz="800" i="1" dirty="0">
                <a:latin typeface="+mj-lt"/>
                <a:ea typeface="Yu Gothic UI Light" panose="020B0300000000000000" pitchFamily="34" charset="-128"/>
              </a:rPr>
              <a:t>Επεξεργασία: ΚΑΝΕΠ/ΓΣΕΕ</a:t>
            </a:r>
          </a:p>
        </p:txBody>
      </p:sp>
      <p:sp>
        <p:nvSpPr>
          <p:cNvPr id="54" name="Τίτλος 53">
            <a:extLst>
              <a:ext uri="{FF2B5EF4-FFF2-40B4-BE49-F238E27FC236}">
                <a16:creationId xmlns:a16="http://schemas.microsoft.com/office/drawing/2014/main" id="{3D002247-80A5-4F47-90BD-9C4DD5B24E52}"/>
              </a:ext>
            </a:extLst>
          </p:cNvPr>
          <p:cNvSpPr>
            <a:spLocks noGrp="1"/>
          </p:cNvSpPr>
          <p:nvPr>
            <p:ph type="title"/>
          </p:nvPr>
        </p:nvSpPr>
        <p:spPr>
          <a:xfrm>
            <a:off x="838200" y="-1473"/>
            <a:ext cx="10515600" cy="1044000"/>
          </a:xfrm>
        </p:spPr>
        <p:txBody>
          <a:bodyPr>
            <a:noAutofit/>
          </a:bodyPr>
          <a:lstStyle/>
          <a:p>
            <a:pPr algn="ctr"/>
            <a:r>
              <a:rPr lang="el-GR" sz="1800" b="1" dirty="0">
                <a:solidFill>
                  <a:srgbClr val="5F5D6A"/>
                </a:solidFill>
                <a:ea typeface="Yu Gothic UI Semilight" panose="020B0400000000000000" pitchFamily="34" charset="-128"/>
              </a:rPr>
              <a:t>(7)Αναλογία μαθητών ανά εκπαιδευτικό (αριστερά) και αναλογία εκπαιδευτικών ανά τμήμα (δεξιά) </a:t>
            </a:r>
            <a:br>
              <a:rPr lang="el-GR" sz="1800" b="1" dirty="0">
                <a:solidFill>
                  <a:srgbClr val="5F5D6A"/>
                </a:solidFill>
                <a:ea typeface="Yu Gothic UI Semilight" panose="020B0400000000000000" pitchFamily="34" charset="-128"/>
              </a:rPr>
            </a:br>
            <a:r>
              <a:rPr lang="el-GR" sz="1400" i="1" dirty="0">
                <a:solidFill>
                  <a:srgbClr val="5F5D6A"/>
                </a:solidFill>
                <a:ea typeface="Yu Gothic UI Semilight" panose="020B0400000000000000" pitchFamily="34" charset="-128"/>
              </a:rPr>
              <a:t>Σχ. Έτος 2020-21 (στοιχεία λήξεως)</a:t>
            </a:r>
            <a:endParaRPr lang="el-GR" sz="1800" i="1" dirty="0">
              <a:solidFill>
                <a:srgbClr val="5F5D6A"/>
              </a:solidFill>
              <a:ea typeface="Yu Gothic UI Semilight" panose="020B0400000000000000" pitchFamily="34" charset="-128"/>
            </a:endParaRPr>
          </a:p>
        </p:txBody>
      </p:sp>
      <p:graphicFrame>
        <p:nvGraphicFramePr>
          <p:cNvPr id="3" name="Γράφημα 26">
            <a:extLst>
              <a:ext uri="{FF2B5EF4-FFF2-40B4-BE49-F238E27FC236}">
                <a16:creationId xmlns:a16="http://schemas.microsoft.com/office/drawing/2014/main" id="{74DCB191-F860-14B2-6AD4-A285155337A7}"/>
              </a:ext>
            </a:extLst>
          </p:cNvPr>
          <p:cNvGraphicFramePr/>
          <p:nvPr>
            <p:extLst>
              <p:ext uri="{D42A27DB-BD31-4B8C-83A1-F6EECF244321}">
                <p14:modId xmlns:p14="http://schemas.microsoft.com/office/powerpoint/2010/main" val="3079833716"/>
              </p:ext>
            </p:extLst>
          </p:nvPr>
        </p:nvGraphicFramePr>
        <p:xfrm>
          <a:off x="984816" y="917711"/>
          <a:ext cx="5485557" cy="5551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Γράφημα 26">
            <a:extLst>
              <a:ext uri="{FF2B5EF4-FFF2-40B4-BE49-F238E27FC236}">
                <a16:creationId xmlns:a16="http://schemas.microsoft.com/office/drawing/2014/main" id="{EA6B230F-66F4-0AAF-F855-9693C072A5C9}"/>
              </a:ext>
            </a:extLst>
          </p:cNvPr>
          <p:cNvGraphicFramePr/>
          <p:nvPr>
            <p:extLst>
              <p:ext uri="{D42A27DB-BD31-4B8C-83A1-F6EECF244321}">
                <p14:modId xmlns:p14="http://schemas.microsoft.com/office/powerpoint/2010/main" val="1122208474"/>
              </p:ext>
            </p:extLst>
          </p:nvPr>
        </p:nvGraphicFramePr>
        <p:xfrm>
          <a:off x="6268282" y="917711"/>
          <a:ext cx="5485557" cy="5551004"/>
        </p:xfrm>
        <a:graphic>
          <a:graphicData uri="http://schemas.openxmlformats.org/drawingml/2006/chart">
            <c:chart xmlns:c="http://schemas.openxmlformats.org/drawingml/2006/chart" xmlns:r="http://schemas.openxmlformats.org/officeDocument/2006/relationships" r:id="rId4"/>
          </a:graphicData>
        </a:graphic>
      </p:graphicFrame>
      <p:sp>
        <p:nvSpPr>
          <p:cNvPr id="4" name="Τίτλος 53">
            <a:extLst>
              <a:ext uri="{FF2B5EF4-FFF2-40B4-BE49-F238E27FC236}">
                <a16:creationId xmlns:a16="http://schemas.microsoft.com/office/drawing/2014/main" id="{0F58345C-A142-9502-DF4D-F13642B13D9C}"/>
              </a:ext>
            </a:extLst>
          </p:cNvPr>
          <p:cNvSpPr txBox="1">
            <a:spLocks/>
          </p:cNvSpPr>
          <p:nvPr/>
        </p:nvSpPr>
        <p:spPr>
          <a:xfrm>
            <a:off x="1496648" y="6402459"/>
            <a:ext cx="9262461" cy="4555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000" b="1" i="1" dirty="0">
                <a:solidFill>
                  <a:srgbClr val="5F5D6A"/>
                </a:solidFill>
                <a:ea typeface="Yu Gothic UI Semilight" panose="020B0400000000000000" pitchFamily="34" charset="-128"/>
              </a:rPr>
              <a:t>*Οι δείκτες έχουν υπολογιστεί με βάση τους εκπαιδευτικούς πλήρους ωραρίου (Διευθυντές, Υποδιευθυντές, Αποσπασμένοι) και δεν λαμβάνουν υπόψη το πλήθος των ωρομίσθιων λόγω της μεγάλης διακύμανσης του ωραρίου τους.</a:t>
            </a:r>
            <a:endParaRPr lang="el-GR" sz="1000" i="1" dirty="0">
              <a:solidFill>
                <a:srgbClr val="5F5D6A"/>
              </a:solidFill>
              <a:ea typeface="Yu Gothic UI Semilight" panose="020B0400000000000000" pitchFamily="34" charset="-128"/>
            </a:endParaRPr>
          </a:p>
        </p:txBody>
      </p:sp>
      <p:sp>
        <p:nvSpPr>
          <p:cNvPr id="5" name="Τίτλος 53">
            <a:extLst>
              <a:ext uri="{FF2B5EF4-FFF2-40B4-BE49-F238E27FC236}">
                <a16:creationId xmlns:a16="http://schemas.microsoft.com/office/drawing/2014/main" id="{94B4BA5E-7BA1-70C6-5DC6-A5A17F4FB0C8}"/>
              </a:ext>
            </a:extLst>
          </p:cNvPr>
          <p:cNvSpPr txBox="1">
            <a:spLocks/>
          </p:cNvSpPr>
          <p:nvPr/>
        </p:nvSpPr>
        <p:spPr>
          <a:xfrm rot="16200000">
            <a:off x="-2740085" y="3418868"/>
            <a:ext cx="6182144" cy="104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spc="800" dirty="0">
                <a:solidFill>
                  <a:srgbClr val="5F5D6A"/>
                </a:solidFill>
                <a:effectLst>
                  <a:outerShdw blurRad="38100" dist="38100" dir="2700000" algn="tl">
                    <a:srgbClr val="000000">
                      <a:alpha val="43137"/>
                    </a:srgbClr>
                  </a:outerShdw>
                </a:effectLst>
                <a:ea typeface="Yu Gothic UI Semilight" panose="020B0400000000000000" pitchFamily="34" charset="-128"/>
              </a:rPr>
              <a:t>ΑΝΘΡΩΠΙΝΟ ΔΥΝΑΜΙΚΟ</a:t>
            </a:r>
          </a:p>
        </p:txBody>
      </p:sp>
    </p:spTree>
    <p:extLst>
      <p:ext uri="{BB962C8B-B14F-4D97-AF65-F5344CB8AC3E}">
        <p14:creationId xmlns:p14="http://schemas.microsoft.com/office/powerpoint/2010/main" val="1048796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DB0EC48-8536-4BA0-B6DA-5D692AD31F9C}" vid="{A4B2256B-579D-4B5E-9C86-5C839B58F9F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5810</TotalTime>
  <Words>6632</Words>
  <Application>Microsoft Office PowerPoint</Application>
  <PresentationFormat>Ευρεία οθόνη</PresentationFormat>
  <Paragraphs>187</Paragraphs>
  <Slides>21</Slides>
  <Notes>21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Calibri Light</vt:lpstr>
      <vt:lpstr>Office Theme</vt:lpstr>
      <vt:lpstr>Παρουσίαση του PowerPoint</vt:lpstr>
      <vt:lpstr>Παρουσίαση του PowerPoint</vt:lpstr>
      <vt:lpstr>(1)Σύνολο σχολικών μονάδων ΣΔΕ (Ημερήσιες – Απογευματινές) Σχ. Έτη 2015-16 έως 2020-21 (στοιχεία λήξεως)</vt:lpstr>
      <vt:lpstr>(2)Αναλογία μαθητών ανά τμήμα στα ΣΔΕ Σχ. Έτη 2015-16 έως 2020-21 (στοιχεία λήξεως)</vt:lpstr>
      <vt:lpstr>(3)Δείκτες υποδομών ΣΔΕ Σχ. Έτη 2015-16 έως 2020-21 (στοιχεία λήξεως)</vt:lpstr>
      <vt:lpstr>(4)Σύνολο ανθρώπινου δυναμικού που απασχολείται στα ΣΔΕ Σχ. Έτη 2015-16 έως 2020-21 (στοιχεία λήξεως)</vt:lpstr>
      <vt:lpstr>(5)Ποσοστιαία κατανομή του διδακτικού προσωπικού των ΣΔΕ ανά κατηγορία Σχ. Έτη 2015-16 έως 2020-21 (στοιχεία λήξεως)</vt:lpstr>
      <vt:lpstr>(6)Μέση τιμή εβδομαδιαίων ωρών διδασκαλίας ωρομίσθιων εκπαιδευτικών ΣΔΕ κατά περιφέρεια Σχ. Έτος 2020-21 (στοιχεία λήξεως)</vt:lpstr>
      <vt:lpstr>(7)Αναλογία μαθητών ανά εκπαιδευτικό (αριστερά) και αναλογία εκπαιδευτικών ανά τμήμα (δεξιά)  Σχ. Έτος 2020-21 (στοιχεία λήξεως)</vt:lpstr>
      <vt:lpstr>(8)Αναλογία γυναικών σε διευθυντικές και μη θέσεις του διδακτικού προσωπικού των ΣΔΕ Σχ. Έτη 2015-16 έως 2020-21 (στοιχεία λήξεως)</vt:lpstr>
      <vt:lpstr>(9) Αναλογία λοιπού προσωπικού ανά μονάδα ΣΔΕ Σχ. Έτη 2015-16 έως 2020-21 (στοιχεία λήξεως)</vt:lpstr>
      <vt:lpstr>(10) Σύνολο μαθητικού πληθυσμού ΣΔΕ Σχ. Έτη 2015-16 έως 2020-21 (στοιχεία λήξεως)</vt:lpstr>
      <vt:lpstr>(11)Αναλογία γυναικών στο μαθητικό πληθυσμό των ΣΔΕ Σχ. Έτη 2015-16 έως 2020-21 (στοιχεία λήξεως)</vt:lpstr>
      <vt:lpstr>(12) Μέσος όρος ηλικίας μαθητικού πληθυσμού των ΣΔΕ (σε έτη) Σχ. Έτη 2015-16 έως 2020-21 (στοιχεία λήξεως)</vt:lpstr>
      <vt:lpstr>(13)Αναλογία αλλοδαπών στο σύνολο του μαθητικού πληθυσμού των ΣΔΕ Σχ. Έτη 2015-16 έως 2020-21 (στοιχεία λήξεως)</vt:lpstr>
      <vt:lpstr>(14)Αναλογία αλλοδαπών στο σύνολο του μαθητικού πληθυσμού των ΣΔΕ κατά περιφέρεια Σχ. Έτος 2020-21 (στοιχεία λήξεως)</vt:lpstr>
      <vt:lpstr> (15)Αναλογία μαθητών στο τμήμα ενισχυτικής διδασκαλίας ως ποσοστό του συνολικού μαθητικού πληθυσμού των ΣΔΕ Σχ. Έτη 2015-16 έως 2020-21 (στοιχεία λήξεως)</vt:lpstr>
      <vt:lpstr>(16) Επίδοση μαθητών του Α και Β Κύκλου των ΣΔΕ Σχ. Έτος 2020-21 (στοιχεία λήξεως)</vt:lpstr>
      <vt:lpstr>(17)Ποσοστό μαθητών του Α και Β Κύκλου των ΣΔΕ που απορρίφθηκαν κατά φύλο Σχ. Έτη 2015-16 έως 2020-21 (στοιχεία λήξεως)</vt:lpstr>
      <vt:lpstr>(18)Ποσοστό μαθητών που διέκοψαν τη φοίτησή τους στα ΣΔΕ ανά Κύκλο και Περιφέρεια Σχ. Έτη 2015-16 έως 2020-21 (στοιχεία λήξεως)</vt:lpstr>
      <vt:lpstr>(19)Ποσοστό μαθητών που διέκοψαν τη φοίτησή τους στα ΣΔΕ κατά φύλο και ηλικιακή ομάδα Σχ. Έτη 2015-16 έως 2020-21 (στοιχεία λήξεως)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Polina Fatourou</dc:creator>
  <cp:lastModifiedBy>Kostas Galariotis</cp:lastModifiedBy>
  <cp:revision>39</cp:revision>
  <cp:lastPrinted>2021-07-12T06:48:26Z</cp:lastPrinted>
  <dcterms:created xsi:type="dcterms:W3CDTF">2021-02-24T12:53:14Z</dcterms:created>
  <dcterms:modified xsi:type="dcterms:W3CDTF">2023-12-20T13:38:39Z</dcterms:modified>
</cp:coreProperties>
</file>