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charts/chart1.xml" ContentType="application/vnd.openxmlformats-officedocument.drawingml.chart+xml"/>
  <Override PartName="/ppt/theme/themeOverride1.xml" ContentType="application/vnd.openxmlformats-officedocument.themeOverride+xml"/>
  <Override PartName="/ppt/charts/chart2.xml" ContentType="application/vnd.openxmlformats-officedocument.drawingml.chart+xml"/>
  <Override PartName="/ppt/theme/themeOverride2.xml" ContentType="application/vnd.openxmlformats-officedocument.themeOverr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99" r:id="rId1"/>
  </p:sldMasterIdLst>
  <p:sldIdLst>
    <p:sldId id="258" r:id="rId2"/>
    <p:sldId id="257" r:id="rId3"/>
    <p:sldId id="259" r:id="rId4"/>
    <p:sldId id="260" r:id="rId5"/>
    <p:sldId id="261" r:id="rId6"/>
    <p:sldId id="262" r:id="rId7"/>
    <p:sldId id="263" r:id="rId8"/>
  </p:sldIdLst>
  <p:sldSz cx="12192000" cy="6858000"/>
  <p:notesSz cx="6858000" cy="9144000"/>
  <p:defaultText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Ενότητα χωρίς τίτλο" id="{E44426E5-36B3-4D32-A461-83724ACC5622}">
          <p14:sldIdLst>
            <p14:sldId id="258"/>
            <p14:sldId id="257"/>
            <p14:sldId id="259"/>
            <p14:sldId id="260"/>
            <p14:sldId id="261"/>
            <p14:sldId id="262"/>
            <p14:sldId id="263"/>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86" d="100"/>
          <a:sy n="86" d="100"/>
        </p:scale>
        <p:origin x="514" y="6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charts/_rels/chart1.xml.rels><?xml version="1.0" encoding="UTF-8" standalone="yes"?>
<Relationships xmlns="http://schemas.openxmlformats.org/package/2006/relationships"><Relationship Id="rId2" Type="http://schemas.openxmlformats.org/officeDocument/2006/relationships/oleObject" Target="file:///D:\MINA\KYKLOFORIAKA\&#960;&#961;&#959;&#964;&#965;&#960;&#959;\&#913;&#925;&#927;&#921;&#915;&#924;&#913;%20&#922;&#913;&#932;&#913;&#931;&#932;&#919;&#924;&#913;&#932;&#937;&#925;%20&#913;&#928;&#929;&#921;&#923;&#921;&#927;&#933;21\&#917;&#914;&#916;&#927;&#924;&#913;&#916;&#921;&#913;&#921;&#913;_&#924;&#917;&#932;&#913;&#914;&#927;&#923;&#919;_&#931;&#922;-6_&#913;&#928;&#929;&#921;&#923;&#921;&#927;&#931;21_15&#927;&#913;.xls" TargetMode="External"/><Relationship Id="rId1" Type="http://schemas.openxmlformats.org/officeDocument/2006/relationships/themeOverride" Target="../theme/themeOverride1.xml"/></Relationships>
</file>

<file path=ppt/charts/_rels/chart2.xml.rels><?xml version="1.0" encoding="UTF-8" standalone="yes"?>
<Relationships xmlns="http://schemas.openxmlformats.org/package/2006/relationships"><Relationship Id="rId2" Type="http://schemas.openxmlformats.org/officeDocument/2006/relationships/oleObject" Target="file:///D:\MINA\KYKLOFORIAKA\&#960;&#961;&#959;&#964;&#965;&#960;&#959;\&#913;&#925;&#927;&#921;&#915;&#924;&#913;%20&#922;&#913;&#932;&#913;&#931;&#932;&#919;&#924;&#913;&#932;&#937;&#925;%20&#913;&#928;&#929;&#921;&#923;&#921;&#927;&#933;21\&#917;&#914;&#916;&#927;&#924;&#913;&#916;&#921;&#913;&#921;&#913;_&#924;&#917;&#932;&#913;&#914;&#927;&#923;&#919;_&#931;&#922;-&#922;&#913;&#932;&#913;&#931;&#932;&#919;&#924;&#913;&#932;&#913;_&#913;&#928;&#929;&#921;&#923;&#921;&#927;&#931;21_15&#927;&#913;.xls" TargetMode="External"/><Relationship Id="rId1" Type="http://schemas.openxmlformats.org/officeDocument/2006/relationships/themeOverride" Target="../theme/themeOverride2.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l-GR"/>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tx>
        <c:rich>
          <a:bodyPr rot="0" spcFirstLastPara="1" vertOverflow="ellipsis" vert="horz" wrap="square" anchor="ctr" anchorCtr="1"/>
          <a:lstStyle/>
          <a:p>
            <a:pPr>
              <a:defRPr sz="1600" b="1" i="0" u="none" strike="noStrike" kern="1200" baseline="0">
                <a:solidFill>
                  <a:schemeClr val="tx1">
                    <a:lumMod val="65000"/>
                    <a:lumOff val="35000"/>
                  </a:schemeClr>
                </a:solidFill>
                <a:latin typeface="+mn-lt"/>
                <a:ea typeface="+mn-ea"/>
                <a:cs typeface="+mn-cs"/>
              </a:defRPr>
            </a:pPr>
            <a:r>
              <a:rPr lang="el-GR" sz="1800" b="1" i="0" baseline="0">
                <a:effectLst/>
              </a:rPr>
              <a:t>Ποσοστιαία Μεταβολή</a:t>
            </a:r>
            <a:endParaRPr lang="en-US">
              <a:effectLst/>
            </a:endParaRPr>
          </a:p>
        </c:rich>
      </c:tx>
      <c:overlay val="0"/>
      <c:spPr>
        <a:noFill/>
        <a:ln w="25400">
          <a:noFill/>
        </a:ln>
      </c:spPr>
    </c:title>
    <c:autoTitleDeleted val="0"/>
    <c:plotArea>
      <c:layout/>
      <c:barChart>
        <c:barDir val="bar"/>
        <c:grouping val="clustered"/>
        <c:varyColors val="0"/>
        <c:ser>
          <c:idx val="0"/>
          <c:order val="0"/>
          <c:tx>
            <c:strRef>
              <c:f>ΓΡΑΦΗΜΑΤΑ!$C$3:$C$4</c:f>
              <c:strCache>
                <c:ptCount val="2"/>
                <c:pt idx="0">
                  <c:v>27/3/2021 - 28/3/2021</c:v>
                </c:pt>
              </c:strCache>
            </c:strRef>
          </c:tx>
          <c:spPr>
            <a:gradFill rotWithShape="1">
              <a:gsLst>
                <a:gs pos="0">
                  <a:schemeClr val="accent1">
                    <a:satMod val="103000"/>
                    <a:lumMod val="102000"/>
                    <a:tint val="94000"/>
                  </a:schemeClr>
                </a:gs>
                <a:gs pos="50000">
                  <a:schemeClr val="accent1">
                    <a:satMod val="110000"/>
                    <a:lumMod val="100000"/>
                    <a:shade val="100000"/>
                  </a:schemeClr>
                </a:gs>
                <a:gs pos="100000">
                  <a:schemeClr val="accent1">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cat>
            <c:strRef>
              <c:f>ΓΡΑΦΗΜΑΤΑ!$B$5:$B$19</c:f>
              <c:strCache>
                <c:ptCount val="15"/>
                <c:pt idx="0">
                  <c:v>Λ. Κηφισού (προς Πειραιά)</c:v>
                </c:pt>
                <c:pt idx="1">
                  <c:v>Λ. Κηφισού  (προς Λαμία)</c:v>
                </c:pt>
                <c:pt idx="2">
                  <c:v>Λ. Συγγρού(προς Γλυφάδα -Πειραιά)</c:v>
                </c:pt>
                <c:pt idx="3">
                  <c:v>Λ. Κηφισίας  (προς Κηφισιά)</c:v>
                </c:pt>
                <c:pt idx="4">
                  <c:v>Λ. Κηφισίας (προς κέντρο)</c:v>
                </c:pt>
                <c:pt idx="5">
                  <c:v>Λ. Βασ. Σοφίας (προς κέντρο)</c:v>
                </c:pt>
                <c:pt idx="6">
                  <c:v>Λ. Βασ. Σοφίας (προς Hilton)</c:v>
                </c:pt>
                <c:pt idx="7">
                  <c:v>Λ. Μεσογείων (προς κέντρο)</c:v>
                </c:pt>
                <c:pt idx="8">
                  <c:v>Λ. Μεσογείων (προς Αγ. Παρασκευή)</c:v>
                </c:pt>
                <c:pt idx="9">
                  <c:v>Λ. Αθηνών(προς Δαφνί)</c:v>
                </c:pt>
                <c:pt idx="10">
                  <c:v>Λ. Αθηνών (προς κέντρο)</c:v>
                </c:pt>
                <c:pt idx="11">
                  <c:v>Λ. Ποσειδώνος (προς Πειραιά)</c:v>
                </c:pt>
                <c:pt idx="12">
                  <c:v>Λ. Ποσειδώνος (προς Γλυφάδα)</c:v>
                </c:pt>
                <c:pt idx="13">
                  <c:v>Λ. Βουλιαγμένης</c:v>
                </c:pt>
                <c:pt idx="14">
                  <c:v>Λ. Βουλιαγμένης</c:v>
                </c:pt>
              </c:strCache>
            </c:strRef>
          </c:cat>
          <c:val>
            <c:numRef>
              <c:f>ΓΡΑΦΗΜΑΤΑ!$C$5:$C$19</c:f>
              <c:numCache>
                <c:formatCode>0</c:formatCode>
                <c:ptCount val="15"/>
                <c:pt idx="0">
                  <c:v>3676.7944625</c:v>
                </c:pt>
                <c:pt idx="1">
                  <c:v>1472.8217112499997</c:v>
                </c:pt>
                <c:pt idx="2">
                  <c:v>1141.9490175000001</c:v>
                </c:pt>
                <c:pt idx="3">
                  <c:v>1073.5873462500003</c:v>
                </c:pt>
                <c:pt idx="4">
                  <c:v>1568.8752375000001</c:v>
                </c:pt>
                <c:pt idx="5">
                  <c:v>1820.0072166666662</c:v>
                </c:pt>
                <c:pt idx="6">
                  <c:v>1430.9366600000001</c:v>
                </c:pt>
                <c:pt idx="7">
                  <c:v>2023.6899608333333</c:v>
                </c:pt>
                <c:pt idx="8">
                  <c:v>1605.3548216666666</c:v>
                </c:pt>
                <c:pt idx="9">
                  <c:v>918.41423958333326</c:v>
                </c:pt>
                <c:pt idx="10">
                  <c:v>571.29312458333345</c:v>
                </c:pt>
                <c:pt idx="11">
                  <c:v>843.86285916666657</c:v>
                </c:pt>
                <c:pt idx="12">
                  <c:v>1111.7932683333331</c:v>
                </c:pt>
                <c:pt idx="13">
                  <c:v>1457.8123945833333</c:v>
                </c:pt>
                <c:pt idx="14">
                  <c:v>984.93059541666662</c:v>
                </c:pt>
              </c:numCache>
            </c:numRef>
          </c:val>
          <c:extLst>
            <c:ext xmlns:c16="http://schemas.microsoft.com/office/drawing/2014/chart" uri="{C3380CC4-5D6E-409C-BE32-E72D297353CC}">
              <c16:uniqueId val="{00000000-9BF7-4027-B423-9A74DB4F2F62}"/>
            </c:ext>
          </c:extLst>
        </c:ser>
        <c:ser>
          <c:idx val="1"/>
          <c:order val="1"/>
          <c:tx>
            <c:strRef>
              <c:f>ΓΡΑΦΗΜΑΤΑ!$D$3:$D$4</c:f>
              <c:strCache>
                <c:ptCount val="2"/>
                <c:pt idx="0">
                  <c:v>3/4/2021 - 4/4/2021</c:v>
                </c:pt>
              </c:strCache>
            </c:strRef>
          </c:tx>
          <c:spPr>
            <a:gradFill rotWithShape="1">
              <a:gsLst>
                <a:gs pos="0">
                  <a:schemeClr val="accent2">
                    <a:satMod val="103000"/>
                    <a:lumMod val="102000"/>
                    <a:tint val="94000"/>
                  </a:schemeClr>
                </a:gs>
                <a:gs pos="50000">
                  <a:schemeClr val="accent2">
                    <a:satMod val="110000"/>
                    <a:lumMod val="100000"/>
                    <a:shade val="100000"/>
                  </a:schemeClr>
                </a:gs>
                <a:gs pos="100000">
                  <a:schemeClr val="accent2">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dLbls>
            <c:spPr>
              <a:noFill/>
              <a:ln w="25400">
                <a:noFill/>
              </a:ln>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l-GR"/>
              </a:p>
            </c:txPr>
            <c:dLblPos val="inEnd"/>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ΓΡΑΦΗΜΑΤΑ!$B$5:$B$19</c:f>
              <c:strCache>
                <c:ptCount val="15"/>
                <c:pt idx="0">
                  <c:v>Λ. Κηφισού (προς Πειραιά)</c:v>
                </c:pt>
                <c:pt idx="1">
                  <c:v>Λ. Κηφισού  (προς Λαμία)</c:v>
                </c:pt>
                <c:pt idx="2">
                  <c:v>Λ. Συγγρού(προς Γλυφάδα -Πειραιά)</c:v>
                </c:pt>
                <c:pt idx="3">
                  <c:v>Λ. Κηφισίας  (προς Κηφισιά)</c:v>
                </c:pt>
                <c:pt idx="4">
                  <c:v>Λ. Κηφισίας (προς κέντρο)</c:v>
                </c:pt>
                <c:pt idx="5">
                  <c:v>Λ. Βασ. Σοφίας (προς κέντρο)</c:v>
                </c:pt>
                <c:pt idx="6">
                  <c:v>Λ. Βασ. Σοφίας (προς Hilton)</c:v>
                </c:pt>
                <c:pt idx="7">
                  <c:v>Λ. Μεσογείων (προς κέντρο)</c:v>
                </c:pt>
                <c:pt idx="8">
                  <c:v>Λ. Μεσογείων (προς Αγ. Παρασκευή)</c:v>
                </c:pt>
                <c:pt idx="9">
                  <c:v>Λ. Αθηνών(προς Δαφνί)</c:v>
                </c:pt>
                <c:pt idx="10">
                  <c:v>Λ. Αθηνών (προς κέντρο)</c:v>
                </c:pt>
                <c:pt idx="11">
                  <c:v>Λ. Ποσειδώνος (προς Πειραιά)</c:v>
                </c:pt>
                <c:pt idx="12">
                  <c:v>Λ. Ποσειδώνος (προς Γλυφάδα)</c:v>
                </c:pt>
                <c:pt idx="13">
                  <c:v>Λ. Βουλιαγμένης</c:v>
                </c:pt>
                <c:pt idx="14">
                  <c:v>Λ. Βουλιαγμένης</c:v>
                </c:pt>
              </c:strCache>
            </c:strRef>
          </c:cat>
          <c:val>
            <c:numRef>
              <c:f>ΓΡΑΦΗΜΑΤΑ!$D$5:$D$19</c:f>
              <c:numCache>
                <c:formatCode>0</c:formatCode>
                <c:ptCount val="15"/>
                <c:pt idx="0">
                  <c:v>4388.1559166666666</c:v>
                </c:pt>
                <c:pt idx="1">
                  <c:v>1861.2709750000001</c:v>
                </c:pt>
                <c:pt idx="2">
                  <c:v>1324.6677041666669</c:v>
                </c:pt>
                <c:pt idx="3">
                  <c:v>1232.2040008333331</c:v>
                </c:pt>
                <c:pt idx="4">
                  <c:v>1867.4196766666662</c:v>
                </c:pt>
                <c:pt idx="5">
                  <c:v>2355.6031108333332</c:v>
                </c:pt>
                <c:pt idx="6">
                  <c:v>1966.9438337500005</c:v>
                </c:pt>
                <c:pt idx="7">
                  <c:v>2755.7116833333334</c:v>
                </c:pt>
                <c:pt idx="8">
                  <c:v>2393.4561049999998</c:v>
                </c:pt>
                <c:pt idx="9">
                  <c:v>1330.506619166667</c:v>
                </c:pt>
                <c:pt idx="10">
                  <c:v>790.06200000000001</c:v>
                </c:pt>
                <c:pt idx="11">
                  <c:v>1214.5616570833331</c:v>
                </c:pt>
                <c:pt idx="12">
                  <c:v>1414.7337050000003</c:v>
                </c:pt>
                <c:pt idx="13">
                  <c:v>2198.4772762500002</c:v>
                </c:pt>
                <c:pt idx="14">
                  <c:v>1552.7769054166668</c:v>
                </c:pt>
              </c:numCache>
            </c:numRef>
          </c:val>
          <c:extLst>
            <c:ext xmlns:c16="http://schemas.microsoft.com/office/drawing/2014/chart" uri="{C3380CC4-5D6E-409C-BE32-E72D297353CC}">
              <c16:uniqueId val="{00000001-9BF7-4027-B423-9A74DB4F2F62}"/>
            </c:ext>
          </c:extLst>
        </c:ser>
        <c:ser>
          <c:idx val="2"/>
          <c:order val="2"/>
          <c:tx>
            <c:strRef>
              <c:f>ΓΡΑΦΗΜΑΤΑ!$E$3:$E$4</c:f>
              <c:strCache>
                <c:ptCount val="2"/>
                <c:pt idx="0">
                  <c:v>Ποσοστό</c:v>
                </c:pt>
              </c:strCache>
            </c:strRef>
          </c:tx>
          <c:spPr>
            <a:gradFill rotWithShape="1">
              <a:gsLst>
                <a:gs pos="0">
                  <a:schemeClr val="accent3">
                    <a:satMod val="103000"/>
                    <a:lumMod val="102000"/>
                    <a:tint val="94000"/>
                  </a:schemeClr>
                </a:gs>
                <a:gs pos="50000">
                  <a:schemeClr val="accent3">
                    <a:satMod val="110000"/>
                    <a:lumMod val="100000"/>
                    <a:shade val="100000"/>
                  </a:schemeClr>
                </a:gs>
                <a:gs pos="100000">
                  <a:schemeClr val="accent3">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dLbls>
            <c:dLbl>
              <c:idx val="0"/>
              <c:layout>
                <c:manualLayout>
                  <c:x val="-5.046774694724903E-3"/>
                  <c:y val="-7.3461891643711169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2-9BF7-4027-B423-9A74DB4F2F62}"/>
                </c:ext>
              </c:extLst>
            </c:dLbl>
            <c:dLbl>
              <c:idx val="1"/>
              <c:layout>
                <c:manualLayout>
                  <c:x val="-1.6870624169460233E-3"/>
                  <c:y val="-7.3461891643709825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3-9BF7-4027-B423-9A74DB4F2F62}"/>
                </c:ext>
              </c:extLst>
            </c:dLbl>
            <c:dLbl>
              <c:idx val="2"/>
              <c:layout>
                <c:manualLayout>
                  <c:x val="-5.0443946395869283E-3"/>
                  <c:y val="0"/>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4-9BF7-4027-B423-9A74DB4F2F62}"/>
                </c:ext>
              </c:extLst>
            </c:dLbl>
            <c:dLbl>
              <c:idx val="3"/>
              <c:layout>
                <c:manualLayout>
                  <c:x val="-2.7178907422466397E-3"/>
                  <c:y val="-1.0635777965770808E-2"/>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5-9BF7-4027-B423-9A74DB4F2F62}"/>
                </c:ext>
              </c:extLst>
            </c:dLbl>
            <c:dLbl>
              <c:idx val="4"/>
              <c:layout>
                <c:manualLayout>
                  <c:x val="-6.0752229648875751E-3"/>
                  <c:y val="3.4813416917926581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6-9BF7-4027-B423-9A74DB4F2F62}"/>
                </c:ext>
              </c:extLst>
            </c:dLbl>
            <c:dLbl>
              <c:idx val="5"/>
              <c:layout>
                <c:manualLayout>
                  <c:x val="-5.0437335131597524E-3"/>
                  <c:y val="-6.7339289430849546E-17"/>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7-9BF7-4027-B423-9A74DB4F2F62}"/>
                </c:ext>
              </c:extLst>
            </c:dLbl>
            <c:dLbl>
              <c:idx val="6"/>
              <c:layout>
                <c:manualLayout>
                  <c:x val="-6.4573540398130645E-3"/>
                  <c:y val="-1.082753085616364E-2"/>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8-9BF7-4027-B423-9A74DB4F2F62}"/>
                </c:ext>
              </c:extLst>
            </c:dLbl>
            <c:dLbl>
              <c:idx val="7"/>
              <c:layout>
                <c:manualLayout>
                  <c:x val="-5.0475680464375514E-3"/>
                  <c:y val="-3.6730945821855585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9-9BF7-4027-B423-9A74DB4F2F62}"/>
                </c:ext>
              </c:extLst>
            </c:dLbl>
            <c:dLbl>
              <c:idx val="8"/>
              <c:layout>
                <c:manualLayout>
                  <c:x val="-3.3676457949053905E-3"/>
                  <c:y val="0"/>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A-9BF7-4027-B423-9A74DB4F2F62}"/>
                </c:ext>
              </c:extLst>
            </c:dLbl>
            <c:dLbl>
              <c:idx val="9"/>
              <c:layout>
                <c:manualLayout>
                  <c:x val="-1.6893102467984646E-3"/>
                  <c:y val="-6.7339289430849546E-17"/>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B-9BF7-4027-B423-9A74DB4F2F62}"/>
                </c:ext>
              </c:extLst>
            </c:dLbl>
            <c:dLbl>
              <c:idx val="10"/>
              <c:layout>
                <c:manualLayout>
                  <c:x val="-5.0487580740065539E-3"/>
                  <c:y val="-3.6730945821854912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C-9BF7-4027-B423-9A74DB4F2F62}"/>
                </c:ext>
              </c:extLst>
            </c:dLbl>
            <c:dLbl>
              <c:idx val="11"/>
              <c:layout>
                <c:manualLayout>
                  <c:x val="-5.0471713705811964E-3"/>
                  <c:y val="-3.6730945821854912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D-9BF7-4027-B423-9A74DB4F2F62}"/>
                </c:ext>
              </c:extLst>
            </c:dLbl>
            <c:spPr>
              <a:noFill/>
              <a:ln w="25400">
                <a:noFill/>
              </a:ln>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l-GR"/>
              </a:p>
            </c:txPr>
            <c:dLblPos val="inEnd"/>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ΓΡΑΦΗΜΑΤΑ!$B$5:$B$19</c:f>
              <c:strCache>
                <c:ptCount val="15"/>
                <c:pt idx="0">
                  <c:v>Λ. Κηφισού (προς Πειραιά)</c:v>
                </c:pt>
                <c:pt idx="1">
                  <c:v>Λ. Κηφισού  (προς Λαμία)</c:v>
                </c:pt>
                <c:pt idx="2">
                  <c:v>Λ. Συγγρού(προς Γλυφάδα -Πειραιά)</c:v>
                </c:pt>
                <c:pt idx="3">
                  <c:v>Λ. Κηφισίας  (προς Κηφισιά)</c:v>
                </c:pt>
                <c:pt idx="4">
                  <c:v>Λ. Κηφισίας (προς κέντρο)</c:v>
                </c:pt>
                <c:pt idx="5">
                  <c:v>Λ. Βασ. Σοφίας (προς κέντρο)</c:v>
                </c:pt>
                <c:pt idx="6">
                  <c:v>Λ. Βασ. Σοφίας (προς Hilton)</c:v>
                </c:pt>
                <c:pt idx="7">
                  <c:v>Λ. Μεσογείων (προς κέντρο)</c:v>
                </c:pt>
                <c:pt idx="8">
                  <c:v>Λ. Μεσογείων (προς Αγ. Παρασκευή)</c:v>
                </c:pt>
                <c:pt idx="9">
                  <c:v>Λ. Αθηνών(προς Δαφνί)</c:v>
                </c:pt>
                <c:pt idx="10">
                  <c:v>Λ. Αθηνών (προς κέντρο)</c:v>
                </c:pt>
                <c:pt idx="11">
                  <c:v>Λ. Ποσειδώνος (προς Πειραιά)</c:v>
                </c:pt>
                <c:pt idx="12">
                  <c:v>Λ. Ποσειδώνος (προς Γλυφάδα)</c:v>
                </c:pt>
                <c:pt idx="13">
                  <c:v>Λ. Βουλιαγμένης</c:v>
                </c:pt>
                <c:pt idx="14">
                  <c:v>Λ. Βουλιαγμένης</c:v>
                </c:pt>
              </c:strCache>
            </c:strRef>
          </c:cat>
          <c:val>
            <c:numRef>
              <c:f>ΓΡΑΦΗΜΑΤΑ!$E$5:$E$19</c:f>
              <c:numCache>
                <c:formatCode>0.0%</c:formatCode>
                <c:ptCount val="15"/>
                <c:pt idx="0">
                  <c:v>0.19347327173762752</c:v>
                </c:pt>
                <c:pt idx="1">
                  <c:v>0.26374493313268665</c:v>
                </c:pt>
                <c:pt idx="2">
                  <c:v>0.16000599314554487</c:v>
                </c:pt>
                <c:pt idx="3">
                  <c:v>0.14774452692403162</c:v>
                </c:pt>
                <c:pt idx="4">
                  <c:v>0.19029202069783202</c:v>
                </c:pt>
                <c:pt idx="5">
                  <c:v>0.29428229144476048</c:v>
                </c:pt>
                <c:pt idx="6">
                  <c:v>0.37458483574667834</c:v>
                </c:pt>
                <c:pt idx="7">
                  <c:v>0.36172622124317977</c:v>
                </c:pt>
                <c:pt idx="8">
                  <c:v>0.4909203078950064</c:v>
                </c:pt>
                <c:pt idx="9">
                  <c:v>0.44869990231237278</c:v>
                </c:pt>
                <c:pt idx="10">
                  <c:v>0.38293630012828062</c:v>
                </c:pt>
                <c:pt idx="11">
                  <c:v>0.4392879647324921</c:v>
                </c:pt>
                <c:pt idx="12">
                  <c:v>0.27247910676847242</c:v>
                </c:pt>
                <c:pt idx="13">
                  <c:v>0.50806597914703633</c:v>
                </c:pt>
                <c:pt idx="14">
                  <c:v>0.5765343392137976</c:v>
                </c:pt>
              </c:numCache>
            </c:numRef>
          </c:val>
          <c:extLst>
            <c:ext xmlns:c16="http://schemas.microsoft.com/office/drawing/2014/chart" uri="{C3380CC4-5D6E-409C-BE32-E72D297353CC}">
              <c16:uniqueId val="{0000000E-9BF7-4027-B423-9A74DB4F2F62}"/>
            </c:ext>
          </c:extLst>
        </c:ser>
        <c:dLbls>
          <c:showLegendKey val="0"/>
          <c:showVal val="0"/>
          <c:showCatName val="0"/>
          <c:showSerName val="0"/>
          <c:showPercent val="0"/>
          <c:showBubbleSize val="0"/>
        </c:dLbls>
        <c:gapWidth val="115"/>
        <c:overlap val="-20"/>
        <c:axId val="277975775"/>
        <c:axId val="1"/>
      </c:barChart>
      <c:catAx>
        <c:axId val="277975775"/>
        <c:scaling>
          <c:orientation val="minMax"/>
        </c:scaling>
        <c:delete val="0"/>
        <c:axPos val="l"/>
        <c:numFmt formatCode="General" sourceLinked="1"/>
        <c:majorTickMark val="none"/>
        <c:minorTickMark val="none"/>
        <c:tickLblPos val="nextTo"/>
        <c:spPr>
          <a:noFill/>
          <a:ln w="12700"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l-GR"/>
          </a:p>
        </c:txPr>
        <c:crossAx val="1"/>
        <c:crosses val="autoZero"/>
        <c:auto val="1"/>
        <c:lblAlgn val="ctr"/>
        <c:lblOffset val="100"/>
        <c:noMultiLvlLbl val="0"/>
      </c:catAx>
      <c:valAx>
        <c:axId val="1"/>
        <c:scaling>
          <c:orientation val="minMax"/>
        </c:scaling>
        <c:delete val="0"/>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ln w="6350">
            <a:noFill/>
          </a:ln>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l-GR"/>
          </a:p>
        </c:txPr>
        <c:crossAx val="277975775"/>
        <c:crosses val="autoZero"/>
        <c:crossBetween val="between"/>
      </c:valAx>
      <c:spPr>
        <a:noFill/>
        <a:ln w="25400">
          <a:noFill/>
        </a:ln>
      </c:spPr>
    </c:plotArea>
    <c:legend>
      <c:legendPos val="b"/>
      <c:overlay val="0"/>
      <c:spPr>
        <a:noFill/>
        <a:ln w="25400">
          <a:noFill/>
        </a:ln>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l-GR"/>
        </a:p>
      </c:txPr>
    </c:legend>
    <c:plotVisOnly val="1"/>
    <c:dispBlanksAs val="gap"/>
    <c:showDLblsOverMax val="0"/>
  </c:chart>
  <c:spPr>
    <a:solidFill>
      <a:schemeClr val="bg1"/>
    </a:solidFill>
    <a:ln w="9525" cap="flat" cmpd="sng" algn="ctr">
      <a:solidFill>
        <a:schemeClr val="tx1">
          <a:lumMod val="15000"/>
          <a:lumOff val="85000"/>
        </a:schemeClr>
      </a:solidFill>
      <a:round/>
    </a:ln>
    <a:effectLst/>
  </c:spPr>
  <c:txPr>
    <a:bodyPr/>
    <a:lstStyle/>
    <a:p>
      <a:pPr>
        <a:defRPr/>
      </a:pPr>
      <a:endParaRPr lang="el-GR"/>
    </a:p>
  </c:txPr>
  <c:externalData r:id="rId2">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l-GR"/>
  <c:roundedCorners val="0"/>
  <mc:AlternateContent xmlns:mc="http://schemas.openxmlformats.org/markup-compatibility/2006">
    <mc:Choice xmlns:c14="http://schemas.microsoft.com/office/drawing/2007/8/2/chart" Requires="c14">
      <c14:style val="102"/>
    </mc:Choice>
    <mc:Fallback>
      <c:style val="2"/>
    </mc:Fallback>
  </mc:AlternateContent>
  <c:clrMapOvr bg1="lt1" tx1="dk1" bg2="lt2" tx2="dk2" accent1="accent1" accent2="accent2" accent3="accent3" accent4="accent4" accent5="accent5" accent6="accent6" hlink="hlink" folHlink="folHlink"/>
  <c:chart>
    <c:title>
      <c:tx>
        <c:rich>
          <a:bodyPr rot="0" spcFirstLastPara="1" vertOverflow="ellipsis" vert="horz" wrap="square" anchor="ctr" anchorCtr="1"/>
          <a:lstStyle/>
          <a:p>
            <a:pPr>
              <a:defRPr sz="1600" b="1" i="0" u="none" strike="noStrike" kern="1200" baseline="0">
                <a:solidFill>
                  <a:schemeClr val="tx1">
                    <a:lumMod val="65000"/>
                    <a:lumOff val="35000"/>
                  </a:schemeClr>
                </a:solidFill>
                <a:latin typeface="+mn-lt"/>
                <a:ea typeface="+mn-ea"/>
                <a:cs typeface="+mn-cs"/>
              </a:defRPr>
            </a:pPr>
            <a:r>
              <a:rPr lang="el-GR" sz="1800" b="1" i="0" baseline="0">
                <a:effectLst/>
              </a:rPr>
              <a:t>Ποσοστιαία Μεταβολή</a:t>
            </a:r>
            <a:endParaRPr lang="en-US">
              <a:effectLst/>
            </a:endParaRPr>
          </a:p>
        </c:rich>
      </c:tx>
      <c:overlay val="0"/>
      <c:spPr>
        <a:noFill/>
        <a:ln w="25400">
          <a:noFill/>
        </a:ln>
      </c:spPr>
    </c:title>
    <c:autoTitleDeleted val="0"/>
    <c:plotArea>
      <c:layout/>
      <c:barChart>
        <c:barDir val="bar"/>
        <c:grouping val="clustered"/>
        <c:varyColors val="0"/>
        <c:ser>
          <c:idx val="0"/>
          <c:order val="0"/>
          <c:tx>
            <c:strRef>
              <c:f>'ΓΡΑΦΗΜΑΤΑ-Κ'!$C$2:$C$3</c:f>
              <c:strCache>
                <c:ptCount val="2"/>
                <c:pt idx="0">
                  <c:v>3/4/2021 - 4/4/2021</c:v>
                </c:pt>
              </c:strCache>
            </c:strRef>
          </c:tx>
          <c:spPr>
            <a:gradFill rotWithShape="1">
              <a:gsLst>
                <a:gs pos="0">
                  <a:schemeClr val="accent1">
                    <a:satMod val="103000"/>
                    <a:lumMod val="102000"/>
                    <a:tint val="94000"/>
                  </a:schemeClr>
                </a:gs>
                <a:gs pos="50000">
                  <a:schemeClr val="accent1">
                    <a:satMod val="110000"/>
                    <a:lumMod val="100000"/>
                    <a:shade val="100000"/>
                  </a:schemeClr>
                </a:gs>
                <a:gs pos="100000">
                  <a:schemeClr val="accent1">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cat>
            <c:strRef>
              <c:f>'ΓΡΑΦΗΜΑΤΑ-Κ'!$B$4:$B$18</c:f>
              <c:strCache>
                <c:ptCount val="15"/>
                <c:pt idx="0">
                  <c:v>Λ. Κηφισού (προς Λαμία)</c:v>
                </c:pt>
                <c:pt idx="1">
                  <c:v>Λ. Κηφισού (προς Πειραιά)</c:v>
                </c:pt>
                <c:pt idx="2">
                  <c:v>Λ. Αλεξάνδρας (προς Λ. Κηφισίας)</c:v>
                </c:pt>
                <c:pt idx="3">
                  <c:v>Λ. Αλεξάνδρας (προς Πατησίων)</c:v>
                </c:pt>
                <c:pt idx="4">
                  <c:v>Λ. Βασ. Σοφίας (προς κέντρο)</c:v>
                </c:pt>
                <c:pt idx="5">
                  <c:v>Λ. Βασ. Σοφίας (προς Hilton)</c:v>
                </c:pt>
                <c:pt idx="6">
                  <c:v>Λ. Μεσογείων (προς κέντρο)</c:v>
                </c:pt>
                <c:pt idx="7">
                  <c:v>Λ. Μεσογείων (προς Αγ. Παρασκευή)</c:v>
                </c:pt>
                <c:pt idx="8">
                  <c:v>Π. Ράλλη (προς κέντρο)</c:v>
                </c:pt>
                <c:pt idx="9">
                  <c:v>Λ. Ποσειδώνος (προς Πειραιά)</c:v>
                </c:pt>
                <c:pt idx="10">
                  <c:v>Λ. Ποσειδώνος (προς Γλυφάδα)</c:v>
                </c:pt>
                <c:pt idx="11">
                  <c:v>Λ. Βουλιαγμένης  (προς κέντρο)</c:v>
                </c:pt>
                <c:pt idx="12">
                  <c:v>Λ. Βουλιαγμένης(προς Βουλιαγμένη)</c:v>
                </c:pt>
                <c:pt idx="13">
                  <c:v>Ηλιουπόλεως</c:v>
                </c:pt>
                <c:pt idx="14">
                  <c:v>Αρδηττού </c:v>
                </c:pt>
              </c:strCache>
            </c:strRef>
          </c:cat>
          <c:val>
            <c:numRef>
              <c:f>'ΓΡΑΦΗΜΑΤΑ-Κ'!$C$4:$C$18</c:f>
              <c:numCache>
                <c:formatCode>0</c:formatCode>
                <c:ptCount val="15"/>
                <c:pt idx="0">
                  <c:v>3879.5776791666663</c:v>
                </c:pt>
                <c:pt idx="1">
                  <c:v>3743.0433500000004</c:v>
                </c:pt>
                <c:pt idx="2">
                  <c:v>1013.4680933333334</c:v>
                </c:pt>
                <c:pt idx="3">
                  <c:v>912.96467875000019</c:v>
                </c:pt>
                <c:pt idx="4">
                  <c:v>927.88607458333354</c:v>
                </c:pt>
                <c:pt idx="5">
                  <c:v>1593.2238484615384</c:v>
                </c:pt>
                <c:pt idx="6">
                  <c:v>1346.9943483333334</c:v>
                </c:pt>
                <c:pt idx="7">
                  <c:v>1526.3167999999998</c:v>
                </c:pt>
                <c:pt idx="8">
                  <c:v>1291.3820130769232</c:v>
                </c:pt>
                <c:pt idx="9">
                  <c:v>2841.6808916666664</c:v>
                </c:pt>
                <c:pt idx="10">
                  <c:v>1839.3651100000004</c:v>
                </c:pt>
                <c:pt idx="11">
                  <c:v>1711.7559454166669</c:v>
                </c:pt>
                <c:pt idx="12">
                  <c:v>1836.0947058333334</c:v>
                </c:pt>
                <c:pt idx="13">
                  <c:v>1557.1452541666667</c:v>
                </c:pt>
                <c:pt idx="14">
                  <c:v>1462.1449695833332</c:v>
                </c:pt>
              </c:numCache>
            </c:numRef>
          </c:val>
          <c:extLst>
            <c:ext xmlns:c16="http://schemas.microsoft.com/office/drawing/2014/chart" uri="{C3380CC4-5D6E-409C-BE32-E72D297353CC}">
              <c16:uniqueId val="{00000000-C217-40D7-9A00-DCFB883F0880}"/>
            </c:ext>
          </c:extLst>
        </c:ser>
        <c:ser>
          <c:idx val="1"/>
          <c:order val="1"/>
          <c:tx>
            <c:strRef>
              <c:f>'ΓΡΑΦΗΜΑΤΑ-Κ'!$D$2:$D$3</c:f>
              <c:strCache>
                <c:ptCount val="2"/>
                <c:pt idx="0">
                  <c:v>10/4/2021 - 11/4/2021</c:v>
                </c:pt>
              </c:strCache>
            </c:strRef>
          </c:tx>
          <c:spPr>
            <a:gradFill rotWithShape="1">
              <a:gsLst>
                <a:gs pos="0">
                  <a:schemeClr val="accent2">
                    <a:satMod val="103000"/>
                    <a:lumMod val="102000"/>
                    <a:tint val="94000"/>
                  </a:schemeClr>
                </a:gs>
                <a:gs pos="50000">
                  <a:schemeClr val="accent2">
                    <a:satMod val="110000"/>
                    <a:lumMod val="100000"/>
                    <a:shade val="100000"/>
                  </a:schemeClr>
                </a:gs>
                <a:gs pos="100000">
                  <a:schemeClr val="accent2">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dLbls>
            <c:spPr>
              <a:noFill/>
              <a:ln w="25400">
                <a:noFill/>
              </a:ln>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l-GR"/>
              </a:p>
            </c:txPr>
            <c:dLblPos val="inEnd"/>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'ΓΡΑΦΗΜΑΤΑ-Κ'!$B$4:$B$18</c:f>
              <c:strCache>
                <c:ptCount val="15"/>
                <c:pt idx="0">
                  <c:v>Λ. Κηφισού (προς Λαμία)</c:v>
                </c:pt>
                <c:pt idx="1">
                  <c:v>Λ. Κηφισού (προς Πειραιά)</c:v>
                </c:pt>
                <c:pt idx="2">
                  <c:v>Λ. Αλεξάνδρας (προς Λ. Κηφισίας)</c:v>
                </c:pt>
                <c:pt idx="3">
                  <c:v>Λ. Αλεξάνδρας (προς Πατησίων)</c:v>
                </c:pt>
                <c:pt idx="4">
                  <c:v>Λ. Βασ. Σοφίας (προς κέντρο)</c:v>
                </c:pt>
                <c:pt idx="5">
                  <c:v>Λ. Βασ. Σοφίας (προς Hilton)</c:v>
                </c:pt>
                <c:pt idx="6">
                  <c:v>Λ. Μεσογείων (προς κέντρο)</c:v>
                </c:pt>
                <c:pt idx="7">
                  <c:v>Λ. Μεσογείων (προς Αγ. Παρασκευή)</c:v>
                </c:pt>
                <c:pt idx="8">
                  <c:v>Π. Ράλλη (προς κέντρο)</c:v>
                </c:pt>
                <c:pt idx="9">
                  <c:v>Λ. Ποσειδώνος (προς Πειραιά)</c:v>
                </c:pt>
                <c:pt idx="10">
                  <c:v>Λ. Ποσειδώνος (προς Γλυφάδα)</c:v>
                </c:pt>
                <c:pt idx="11">
                  <c:v>Λ. Βουλιαγμένης  (προς κέντρο)</c:v>
                </c:pt>
                <c:pt idx="12">
                  <c:v>Λ. Βουλιαγμένης(προς Βουλιαγμένη)</c:v>
                </c:pt>
                <c:pt idx="13">
                  <c:v>Ηλιουπόλεως</c:v>
                </c:pt>
                <c:pt idx="14">
                  <c:v>Αρδηττού </c:v>
                </c:pt>
              </c:strCache>
            </c:strRef>
          </c:cat>
          <c:val>
            <c:numRef>
              <c:f>'ΓΡΑΦΗΜΑΤΑ-Κ'!$D$4:$D$18</c:f>
              <c:numCache>
                <c:formatCode>0</c:formatCode>
                <c:ptCount val="15"/>
                <c:pt idx="0">
                  <c:v>4144.7902624999997</c:v>
                </c:pt>
                <c:pt idx="1">
                  <c:v>4005.5906833333343</c:v>
                </c:pt>
                <c:pt idx="2">
                  <c:v>1058.2641274999999</c:v>
                </c:pt>
                <c:pt idx="3">
                  <c:v>953.52417708333314</c:v>
                </c:pt>
                <c:pt idx="4">
                  <c:v>1032.2834695833335</c:v>
                </c:pt>
                <c:pt idx="5">
                  <c:v>1743.734395384615</c:v>
                </c:pt>
                <c:pt idx="6">
                  <c:v>1447.3476604166669</c:v>
                </c:pt>
                <c:pt idx="7">
                  <c:v>1606.5676854166668</c:v>
                </c:pt>
                <c:pt idx="8">
                  <c:v>1449.5835530769232</c:v>
                </c:pt>
                <c:pt idx="9">
                  <c:v>2834.7707983333335</c:v>
                </c:pt>
                <c:pt idx="10">
                  <c:v>1893.9390883333333</c:v>
                </c:pt>
                <c:pt idx="11">
                  <c:v>1778.2209208333331</c:v>
                </c:pt>
                <c:pt idx="12">
                  <c:v>1938.3727537499999</c:v>
                </c:pt>
                <c:pt idx="13">
                  <c:v>1626.9302679166674</c:v>
                </c:pt>
                <c:pt idx="14">
                  <c:v>1511.4459595833334</c:v>
                </c:pt>
              </c:numCache>
            </c:numRef>
          </c:val>
          <c:extLst>
            <c:ext xmlns:c16="http://schemas.microsoft.com/office/drawing/2014/chart" uri="{C3380CC4-5D6E-409C-BE32-E72D297353CC}">
              <c16:uniqueId val="{00000001-C217-40D7-9A00-DCFB883F0880}"/>
            </c:ext>
          </c:extLst>
        </c:ser>
        <c:ser>
          <c:idx val="2"/>
          <c:order val="2"/>
          <c:tx>
            <c:strRef>
              <c:f>'ΓΡΑΦΗΜΑΤΑ-Κ'!$E$2:$E$3</c:f>
              <c:strCache>
                <c:ptCount val="2"/>
                <c:pt idx="0">
                  <c:v>Ποσοστό</c:v>
                </c:pt>
              </c:strCache>
            </c:strRef>
          </c:tx>
          <c:spPr>
            <a:gradFill rotWithShape="1">
              <a:gsLst>
                <a:gs pos="0">
                  <a:schemeClr val="accent3">
                    <a:satMod val="103000"/>
                    <a:lumMod val="102000"/>
                    <a:tint val="94000"/>
                  </a:schemeClr>
                </a:gs>
                <a:gs pos="50000">
                  <a:schemeClr val="accent3">
                    <a:satMod val="110000"/>
                    <a:lumMod val="100000"/>
                    <a:shade val="100000"/>
                  </a:schemeClr>
                </a:gs>
                <a:gs pos="100000">
                  <a:schemeClr val="accent3">
                    <a:lumMod val="99000"/>
                    <a:satMod val="120000"/>
                    <a:shade val="78000"/>
                  </a:schemeClr>
                </a:gs>
              </a:gsLst>
              <a:lin ang="5400000" scaled="0"/>
            </a:gradFill>
            <a:ln>
              <a:noFill/>
            </a:ln>
            <a:effectLst>
              <a:outerShdw blurRad="57150" dist="19050" dir="5400000" algn="ctr" rotWithShape="0">
                <a:srgbClr val="000000">
                  <a:alpha val="63000"/>
                </a:srgbClr>
              </a:outerShdw>
            </a:effectLst>
          </c:spPr>
          <c:invertIfNegative val="0"/>
          <c:dLbls>
            <c:dLbl>
              <c:idx val="1"/>
              <c:layout>
                <c:manualLayout>
                  <c:x val="-1.2786864256247414E-5"/>
                  <c:y val="-2.4681391416357125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9-C217-40D7-9A00-DCFB883F0880}"/>
                </c:ext>
              </c:extLst>
            </c:dLbl>
            <c:dLbl>
              <c:idx val="2"/>
              <c:layout>
                <c:manualLayout>
                  <c:x val="-1.0764520725193743E-3"/>
                  <c:y val="-2.4681391416356223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8-C217-40D7-9A00-DCFB883F0880}"/>
                </c:ext>
              </c:extLst>
            </c:dLbl>
            <c:dLbl>
              <c:idx val="3"/>
              <c:layout>
                <c:manualLayout>
                  <c:x val="-3.9397001766354068E-3"/>
                  <c:y val="-5.6994580005313303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2-C217-40D7-9A00-DCFB883F0880}"/>
                </c:ext>
              </c:extLst>
            </c:dLbl>
            <c:dLbl>
              <c:idx val="4"/>
              <c:layout>
                <c:manualLayout>
                  <c:x val="-6.0752229648876064E-3"/>
                  <c:y val="-3.8648474725783916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3-C217-40D7-9A00-DCFB883F0880}"/>
                </c:ext>
              </c:extLst>
            </c:dLbl>
            <c:dLbl>
              <c:idx val="6"/>
              <c:layout>
                <c:manualLayout>
                  <c:x val="-4.7780929147080795E-3"/>
                  <c:y val="-7.1544362739781493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4-C217-40D7-9A00-DCFB883F0880}"/>
                </c:ext>
              </c:extLst>
            </c:dLbl>
            <c:dLbl>
              <c:idx val="9"/>
              <c:layout>
                <c:manualLayout>
                  <c:x val="-3.6489252009661799E-2"/>
                  <c:y val="-6.1411966043847434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5-C217-40D7-9A00-DCFB883F0880}"/>
                </c:ext>
              </c:extLst>
            </c:dLbl>
            <c:dLbl>
              <c:idx val="10"/>
              <c:layout>
                <c:manualLayout>
                  <c:x val="-3.3589189260662317E-3"/>
                  <c:y val="-7.3461891643709825E-3"/>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6-C217-40D7-9A00-DCFB883F0880}"/>
                </c:ext>
              </c:extLst>
            </c:dLbl>
            <c:spPr>
              <a:noFill/>
              <a:ln w="25400">
                <a:noFill/>
              </a:ln>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l-GR"/>
              </a:p>
            </c:txPr>
            <c:dLblPos val="inEnd"/>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'ΓΡΑΦΗΜΑΤΑ-Κ'!$B$4:$B$18</c:f>
              <c:strCache>
                <c:ptCount val="15"/>
                <c:pt idx="0">
                  <c:v>Λ. Κηφισού (προς Λαμία)</c:v>
                </c:pt>
                <c:pt idx="1">
                  <c:v>Λ. Κηφισού (προς Πειραιά)</c:v>
                </c:pt>
                <c:pt idx="2">
                  <c:v>Λ. Αλεξάνδρας (προς Λ. Κηφισίας)</c:v>
                </c:pt>
                <c:pt idx="3">
                  <c:v>Λ. Αλεξάνδρας (προς Πατησίων)</c:v>
                </c:pt>
                <c:pt idx="4">
                  <c:v>Λ. Βασ. Σοφίας (προς κέντρο)</c:v>
                </c:pt>
                <c:pt idx="5">
                  <c:v>Λ. Βασ. Σοφίας (προς Hilton)</c:v>
                </c:pt>
                <c:pt idx="6">
                  <c:v>Λ. Μεσογείων (προς κέντρο)</c:v>
                </c:pt>
                <c:pt idx="7">
                  <c:v>Λ. Μεσογείων (προς Αγ. Παρασκευή)</c:v>
                </c:pt>
                <c:pt idx="8">
                  <c:v>Π. Ράλλη (προς κέντρο)</c:v>
                </c:pt>
                <c:pt idx="9">
                  <c:v>Λ. Ποσειδώνος (προς Πειραιά)</c:v>
                </c:pt>
                <c:pt idx="10">
                  <c:v>Λ. Ποσειδώνος (προς Γλυφάδα)</c:v>
                </c:pt>
                <c:pt idx="11">
                  <c:v>Λ. Βουλιαγμένης  (προς κέντρο)</c:v>
                </c:pt>
                <c:pt idx="12">
                  <c:v>Λ. Βουλιαγμένης(προς Βουλιαγμένη)</c:v>
                </c:pt>
                <c:pt idx="13">
                  <c:v>Ηλιουπόλεως</c:v>
                </c:pt>
                <c:pt idx="14">
                  <c:v>Αρδηττού </c:v>
                </c:pt>
              </c:strCache>
            </c:strRef>
          </c:cat>
          <c:val>
            <c:numRef>
              <c:f>'ΓΡΑΦΗΜΑΤΑ-Κ'!$E$4:$E$18</c:f>
              <c:numCache>
                <c:formatCode>0.0%</c:formatCode>
                <c:ptCount val="15"/>
                <c:pt idx="0">
                  <c:v>6.8361199405163386E-2</c:v>
                </c:pt>
                <c:pt idx="1">
                  <c:v>7.0142744495153675E-2</c:v>
                </c:pt>
                <c:pt idx="2">
                  <c:v>4.420073454836726E-2</c:v>
                </c:pt>
                <c:pt idx="3">
                  <c:v>4.4426141862208279E-2</c:v>
                </c:pt>
                <c:pt idx="4">
                  <c:v>0.11251100524046498</c:v>
                </c:pt>
                <c:pt idx="5">
                  <c:v>9.4469177741981269E-2</c:v>
                </c:pt>
                <c:pt idx="6">
                  <c:v>7.4501657863303539E-2</c:v>
                </c:pt>
                <c:pt idx="7">
                  <c:v>5.2578131497122316E-2</c:v>
                </c:pt>
                <c:pt idx="8">
                  <c:v>0.12250560902816021</c:v>
                </c:pt>
                <c:pt idx="9">
                  <c:v>-2.4316922261036211E-3</c:v>
                </c:pt>
                <c:pt idx="10">
                  <c:v>2.9670008437494344E-2</c:v>
                </c:pt>
                <c:pt idx="11">
                  <c:v>3.8828534870657405E-2</c:v>
                </c:pt>
                <c:pt idx="12">
                  <c:v>5.5704124406941391E-2</c:v>
                </c:pt>
                <c:pt idx="13">
                  <c:v>4.4815994887610788E-2</c:v>
                </c:pt>
                <c:pt idx="14">
                  <c:v>3.3718263937979831E-2</c:v>
                </c:pt>
              </c:numCache>
            </c:numRef>
          </c:val>
          <c:extLst>
            <c:ext xmlns:c16="http://schemas.microsoft.com/office/drawing/2014/chart" uri="{C3380CC4-5D6E-409C-BE32-E72D297353CC}">
              <c16:uniqueId val="{00000007-C217-40D7-9A00-DCFB883F0880}"/>
            </c:ext>
          </c:extLst>
        </c:ser>
        <c:dLbls>
          <c:showLegendKey val="0"/>
          <c:showVal val="0"/>
          <c:showCatName val="0"/>
          <c:showSerName val="0"/>
          <c:showPercent val="0"/>
          <c:showBubbleSize val="0"/>
        </c:dLbls>
        <c:gapWidth val="115"/>
        <c:overlap val="-20"/>
        <c:axId val="441879007"/>
        <c:axId val="1"/>
      </c:barChart>
      <c:catAx>
        <c:axId val="441879007"/>
        <c:scaling>
          <c:orientation val="minMax"/>
        </c:scaling>
        <c:delete val="0"/>
        <c:axPos val="l"/>
        <c:numFmt formatCode="General" sourceLinked="1"/>
        <c:majorTickMark val="none"/>
        <c:minorTickMark val="none"/>
        <c:tickLblPos val="nextTo"/>
        <c:spPr>
          <a:noFill/>
          <a:ln w="12700"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l-GR"/>
          </a:p>
        </c:txPr>
        <c:crossAx val="1"/>
        <c:crosses val="autoZero"/>
        <c:auto val="1"/>
        <c:lblAlgn val="ctr"/>
        <c:lblOffset val="100"/>
        <c:noMultiLvlLbl val="0"/>
      </c:catAx>
      <c:valAx>
        <c:axId val="1"/>
        <c:scaling>
          <c:orientation val="minMax"/>
        </c:scaling>
        <c:delete val="0"/>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ln w="6350">
            <a:noFill/>
          </a:ln>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l-GR"/>
          </a:p>
        </c:txPr>
        <c:crossAx val="441879007"/>
        <c:crosses val="autoZero"/>
        <c:crossBetween val="between"/>
      </c:valAx>
      <c:spPr>
        <a:noFill/>
        <a:ln w="25400">
          <a:noFill/>
        </a:ln>
      </c:spPr>
    </c:plotArea>
    <c:legend>
      <c:legendPos val="b"/>
      <c:overlay val="0"/>
      <c:spPr>
        <a:noFill/>
        <a:ln w="25400">
          <a:noFill/>
        </a:ln>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l-GR"/>
        </a:p>
      </c:txPr>
    </c:legend>
    <c:plotVisOnly val="1"/>
    <c:dispBlanksAs val="gap"/>
    <c:showDLblsOverMax val="0"/>
  </c:chart>
  <c:spPr>
    <a:solidFill>
      <a:schemeClr val="bg1"/>
    </a:solidFill>
    <a:ln w="9525" cap="flat" cmpd="sng" algn="ctr">
      <a:solidFill>
        <a:schemeClr val="tx1">
          <a:lumMod val="15000"/>
          <a:lumOff val="85000"/>
        </a:schemeClr>
      </a:solidFill>
      <a:round/>
    </a:ln>
    <a:effectLst/>
  </c:spPr>
  <c:txPr>
    <a:bodyPr/>
    <a:lstStyle/>
    <a:p>
      <a:pPr>
        <a:defRPr/>
      </a:pPr>
      <a:endParaRPr lang="el-GR"/>
    </a:p>
  </c:txPr>
  <c:externalData r:id="rId2">
    <c:autoUpdate val="0"/>
  </c:externalData>
</c:chartSpace>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Τίτλος 1"/>
          <p:cNvSpPr>
            <a:spLocks noGrp="1"/>
          </p:cNvSpPr>
          <p:nvPr>
            <p:ph type="ctrTitle"/>
          </p:nvPr>
        </p:nvSpPr>
        <p:spPr>
          <a:xfrm>
            <a:off x="1524000" y="1122363"/>
            <a:ext cx="9144000" cy="2387600"/>
          </a:xfrm>
        </p:spPr>
        <p:txBody>
          <a:bodyPr anchor="b"/>
          <a:lstStyle>
            <a:lvl1pPr algn="ctr">
              <a:defRPr sz="6000"/>
            </a:lvl1pPr>
          </a:lstStyle>
          <a:p>
            <a:r>
              <a:rPr lang="el-GR"/>
              <a:t>Στυλ κύριου τίτλου</a:t>
            </a:r>
          </a:p>
        </p:txBody>
      </p:sp>
      <p:sp>
        <p:nvSpPr>
          <p:cNvPr id="3" name="Υπότιτλος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l-GR"/>
              <a:t>Κάντε κλικ για να επεξεργαστείτε τον υπότιτλο του υποδείγματος</a:t>
            </a:r>
          </a:p>
        </p:txBody>
      </p:sp>
      <p:sp>
        <p:nvSpPr>
          <p:cNvPr id="4" name="Θέση ημερομηνίας 3"/>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5" name="Θέση υποσέλιδου 4"/>
          <p:cNvSpPr>
            <a:spLocks noGrp="1"/>
          </p:cNvSpPr>
          <p:nvPr>
            <p:ph type="ftr" sz="quarter" idx="11"/>
          </p:nvPr>
        </p:nvSpPr>
        <p:spPr/>
        <p:txBody>
          <a:bodyPr/>
          <a:lstStyle/>
          <a:p>
            <a:endParaRPr lang="en-US" dirty="0"/>
          </a:p>
        </p:txBody>
      </p:sp>
      <p:sp>
        <p:nvSpPr>
          <p:cNvPr id="6" name="Θέση αριθμού διαφάνειας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3635688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Τίτλος και περιεχόμενο">
    <p:spTree>
      <p:nvGrpSpPr>
        <p:cNvPr id="1" name=""/>
        <p:cNvGrpSpPr/>
        <p:nvPr/>
      </p:nvGrpSpPr>
      <p:grpSpPr>
        <a:xfrm>
          <a:off x="0" y="0"/>
          <a:ext cx="0" cy="0"/>
          <a:chOff x="0" y="0"/>
          <a:chExt cx="0" cy="0"/>
        </a:xfrm>
      </p:grpSpPr>
      <p:sp>
        <p:nvSpPr>
          <p:cNvPr id="2" name="Τίτλος 1"/>
          <p:cNvSpPr>
            <a:spLocks noGrp="1"/>
          </p:cNvSpPr>
          <p:nvPr>
            <p:ph type="title"/>
          </p:nvPr>
        </p:nvSpPr>
        <p:spPr/>
        <p:txBody>
          <a:bodyPr/>
          <a:lstStyle/>
          <a:p>
            <a:r>
              <a:rPr lang="el-GR"/>
              <a:t>Στυλ κύριου τίτλου</a:t>
            </a:r>
          </a:p>
        </p:txBody>
      </p:sp>
      <p:sp>
        <p:nvSpPr>
          <p:cNvPr id="3" name="Θέση περιεχομένου 2"/>
          <p:cNvSpPr>
            <a:spLocks noGrp="1"/>
          </p:cNvSpPr>
          <p:nvPr>
            <p:ph idx="1"/>
          </p:nvPr>
        </p:nvSpPr>
        <p:spPr/>
        <p:txBody>
          <a:body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4" name="Θέση ημερομηνίας 3"/>
          <p:cNvSpPr>
            <a:spLocks noGrp="1"/>
          </p:cNvSpPr>
          <p:nvPr>
            <p:ph type="dt" sz="half" idx="10"/>
          </p:nvPr>
        </p:nvSpPr>
        <p:spPr/>
        <p:txBody>
          <a:bodyPr/>
          <a:lstStyle/>
          <a:p>
            <a:fld id="{42A54C80-263E-416B-A8E0-580EDEADCBDC}" type="datetimeFigureOut">
              <a:rPr lang="en-US" smtClean="0"/>
              <a:t>4/18/2021</a:t>
            </a:fld>
            <a:endParaRPr lang="en-US" dirty="0"/>
          </a:p>
        </p:txBody>
      </p:sp>
      <p:sp>
        <p:nvSpPr>
          <p:cNvPr id="5" name="Θέση υποσέλιδου 4"/>
          <p:cNvSpPr>
            <a:spLocks noGrp="1"/>
          </p:cNvSpPr>
          <p:nvPr>
            <p:ph type="ftr" sz="quarter" idx="11"/>
          </p:nvPr>
        </p:nvSpPr>
        <p:spPr/>
        <p:txBody>
          <a:bodyPr/>
          <a:lstStyle/>
          <a:p>
            <a:endParaRPr lang="en-US" dirty="0"/>
          </a:p>
        </p:txBody>
      </p:sp>
      <p:sp>
        <p:nvSpPr>
          <p:cNvPr id="6" name="Θέση αριθμού διαφάνειας 5"/>
          <p:cNvSpPr>
            <a:spLocks noGrp="1"/>
          </p:cNvSpPr>
          <p:nvPr>
            <p:ph type="sldNum" sz="quarter" idx="12"/>
          </p:nvPr>
        </p:nvSpPr>
        <p:spPr/>
        <p:txBody>
          <a:bodyPr/>
          <a:lstStyle/>
          <a:p>
            <a:fld id="{519954A3-9DFD-4C44-94BA-B95130A3BA1C}" type="slidenum">
              <a:rPr lang="en-US" smtClean="0"/>
              <a:t>‹#›</a:t>
            </a:fld>
            <a:endParaRPr lang="en-US" dirty="0"/>
          </a:p>
        </p:txBody>
      </p:sp>
    </p:spTree>
    <p:extLst>
      <p:ext uri="{BB962C8B-B14F-4D97-AF65-F5344CB8AC3E}">
        <p14:creationId xmlns:p14="http://schemas.microsoft.com/office/powerpoint/2010/main" val="172992374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Τίτλος 1"/>
          <p:cNvSpPr>
            <a:spLocks noGrp="1"/>
          </p:cNvSpPr>
          <p:nvPr>
            <p:ph type="title"/>
          </p:nvPr>
        </p:nvSpPr>
        <p:spPr>
          <a:xfrm>
            <a:off x="831850" y="1709738"/>
            <a:ext cx="10515600" cy="2852737"/>
          </a:xfrm>
        </p:spPr>
        <p:txBody>
          <a:bodyPr anchor="b"/>
          <a:lstStyle>
            <a:lvl1pPr>
              <a:defRPr sz="6000"/>
            </a:lvl1pPr>
          </a:lstStyle>
          <a:p>
            <a:r>
              <a:rPr lang="el-GR"/>
              <a:t>Στυλ κύριου τίτλου</a:t>
            </a:r>
          </a:p>
        </p:txBody>
      </p:sp>
      <p:sp>
        <p:nvSpPr>
          <p:cNvPr id="3" name="Θέση κειμένου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l-GR"/>
              <a:t>Επεξεργασία στυλ υποδείγματος κειμένου</a:t>
            </a:r>
          </a:p>
        </p:txBody>
      </p:sp>
      <p:sp>
        <p:nvSpPr>
          <p:cNvPr id="4" name="Θέση ημερομηνίας 3"/>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5" name="Θέση υποσέλιδου 4"/>
          <p:cNvSpPr>
            <a:spLocks noGrp="1"/>
          </p:cNvSpPr>
          <p:nvPr>
            <p:ph type="ftr" sz="quarter" idx="11"/>
          </p:nvPr>
        </p:nvSpPr>
        <p:spPr/>
        <p:txBody>
          <a:bodyPr/>
          <a:lstStyle/>
          <a:p>
            <a:endParaRPr lang="en-US" dirty="0"/>
          </a:p>
        </p:txBody>
      </p:sp>
      <p:sp>
        <p:nvSpPr>
          <p:cNvPr id="6" name="Θέση αριθμού διαφάνειας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89346236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Τίτλος 1"/>
          <p:cNvSpPr>
            <a:spLocks noGrp="1"/>
          </p:cNvSpPr>
          <p:nvPr>
            <p:ph type="title"/>
          </p:nvPr>
        </p:nvSpPr>
        <p:spPr/>
        <p:txBody>
          <a:bodyPr/>
          <a:lstStyle/>
          <a:p>
            <a:r>
              <a:rPr lang="el-GR"/>
              <a:t>Στυλ κύριου τίτλου</a:t>
            </a:r>
          </a:p>
        </p:txBody>
      </p:sp>
      <p:sp>
        <p:nvSpPr>
          <p:cNvPr id="3" name="Θέση περιεχομένου 2"/>
          <p:cNvSpPr>
            <a:spLocks noGrp="1"/>
          </p:cNvSpPr>
          <p:nvPr>
            <p:ph sz="half" idx="1"/>
          </p:nvPr>
        </p:nvSpPr>
        <p:spPr>
          <a:xfrm>
            <a:off x="838200" y="1825625"/>
            <a:ext cx="5181600" cy="4351338"/>
          </a:xfrm>
        </p:spPr>
        <p:txBody>
          <a:body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4" name="Θέση περιεχομένου 3"/>
          <p:cNvSpPr>
            <a:spLocks noGrp="1"/>
          </p:cNvSpPr>
          <p:nvPr>
            <p:ph sz="half" idx="2"/>
          </p:nvPr>
        </p:nvSpPr>
        <p:spPr>
          <a:xfrm>
            <a:off x="6172200" y="1825625"/>
            <a:ext cx="5181600" cy="4351338"/>
          </a:xfrm>
        </p:spPr>
        <p:txBody>
          <a:body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5" name="Θέση ημερομηνίας 4"/>
          <p:cNvSpPr>
            <a:spLocks noGrp="1"/>
          </p:cNvSpPr>
          <p:nvPr>
            <p:ph type="dt" sz="half" idx="10"/>
          </p:nvPr>
        </p:nvSpPr>
        <p:spPr/>
        <p:txBody>
          <a:bodyPr/>
          <a:lstStyle/>
          <a:p>
            <a:fld id="{42A54C80-263E-416B-A8E0-580EDEADCBDC}" type="datetimeFigureOut">
              <a:rPr lang="en-US" smtClean="0"/>
              <a:t>4/18/2021</a:t>
            </a:fld>
            <a:endParaRPr lang="en-US" dirty="0"/>
          </a:p>
        </p:txBody>
      </p:sp>
      <p:sp>
        <p:nvSpPr>
          <p:cNvPr id="6" name="Θέση υποσέλιδου 5"/>
          <p:cNvSpPr>
            <a:spLocks noGrp="1"/>
          </p:cNvSpPr>
          <p:nvPr>
            <p:ph type="ftr" sz="quarter" idx="11"/>
          </p:nvPr>
        </p:nvSpPr>
        <p:spPr/>
        <p:txBody>
          <a:bodyPr/>
          <a:lstStyle/>
          <a:p>
            <a:endParaRPr lang="en-US" dirty="0"/>
          </a:p>
        </p:txBody>
      </p:sp>
      <p:sp>
        <p:nvSpPr>
          <p:cNvPr id="7" name="Θέση αριθμού διαφάνειας 6"/>
          <p:cNvSpPr>
            <a:spLocks noGrp="1"/>
          </p:cNvSpPr>
          <p:nvPr>
            <p:ph type="sldNum" sz="quarter" idx="12"/>
          </p:nvPr>
        </p:nvSpPr>
        <p:spPr/>
        <p:txBody>
          <a:bodyPr/>
          <a:lstStyle/>
          <a:p>
            <a:fld id="{519954A3-9DFD-4C44-94BA-B95130A3BA1C}" type="slidenum">
              <a:rPr lang="en-US" smtClean="0"/>
              <a:t>‹#›</a:t>
            </a:fld>
            <a:endParaRPr lang="en-US" dirty="0"/>
          </a:p>
        </p:txBody>
      </p:sp>
    </p:spTree>
    <p:extLst>
      <p:ext uri="{BB962C8B-B14F-4D97-AF65-F5344CB8AC3E}">
        <p14:creationId xmlns:p14="http://schemas.microsoft.com/office/powerpoint/2010/main" val="226761116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Τίτλος 1"/>
          <p:cNvSpPr>
            <a:spLocks noGrp="1"/>
          </p:cNvSpPr>
          <p:nvPr>
            <p:ph type="title"/>
          </p:nvPr>
        </p:nvSpPr>
        <p:spPr>
          <a:xfrm>
            <a:off x="839788" y="365125"/>
            <a:ext cx="10515600" cy="1325563"/>
          </a:xfrm>
        </p:spPr>
        <p:txBody>
          <a:bodyPr/>
          <a:lstStyle/>
          <a:p>
            <a:r>
              <a:rPr lang="el-GR"/>
              <a:t>Στυλ κύριου τίτλου</a:t>
            </a:r>
          </a:p>
        </p:txBody>
      </p:sp>
      <p:sp>
        <p:nvSpPr>
          <p:cNvPr id="3" name="Θέση κειμένου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a:t>Επεξεργασία στυλ υποδείγματος κειμένου</a:t>
            </a:r>
          </a:p>
        </p:txBody>
      </p:sp>
      <p:sp>
        <p:nvSpPr>
          <p:cNvPr id="4" name="Θέση περιεχομένου 3"/>
          <p:cNvSpPr>
            <a:spLocks noGrp="1"/>
          </p:cNvSpPr>
          <p:nvPr>
            <p:ph sz="half" idx="2"/>
          </p:nvPr>
        </p:nvSpPr>
        <p:spPr>
          <a:xfrm>
            <a:off x="839788" y="2505075"/>
            <a:ext cx="5157787" cy="3684588"/>
          </a:xfrm>
        </p:spPr>
        <p:txBody>
          <a:body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5" name="Θέση κειμένου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a:t>Επεξεργασία στυλ υποδείγματος κειμένου</a:t>
            </a:r>
          </a:p>
        </p:txBody>
      </p:sp>
      <p:sp>
        <p:nvSpPr>
          <p:cNvPr id="6" name="Θέση περιεχομένου 5"/>
          <p:cNvSpPr>
            <a:spLocks noGrp="1"/>
          </p:cNvSpPr>
          <p:nvPr>
            <p:ph sz="quarter" idx="4"/>
          </p:nvPr>
        </p:nvSpPr>
        <p:spPr>
          <a:xfrm>
            <a:off x="6172200" y="2505075"/>
            <a:ext cx="5183188" cy="3684588"/>
          </a:xfrm>
        </p:spPr>
        <p:txBody>
          <a:body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7" name="Θέση ημερομηνίας 6"/>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8" name="Θέση υποσέλιδου 7"/>
          <p:cNvSpPr>
            <a:spLocks noGrp="1"/>
          </p:cNvSpPr>
          <p:nvPr>
            <p:ph type="ftr" sz="quarter" idx="11"/>
          </p:nvPr>
        </p:nvSpPr>
        <p:spPr/>
        <p:txBody>
          <a:bodyPr/>
          <a:lstStyle/>
          <a:p>
            <a:endParaRPr lang="en-US" dirty="0"/>
          </a:p>
        </p:txBody>
      </p:sp>
      <p:sp>
        <p:nvSpPr>
          <p:cNvPr id="9" name="Θέση αριθμού διαφάνειας 8"/>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633185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Τίτλος 1"/>
          <p:cNvSpPr>
            <a:spLocks noGrp="1"/>
          </p:cNvSpPr>
          <p:nvPr>
            <p:ph type="title"/>
          </p:nvPr>
        </p:nvSpPr>
        <p:spPr/>
        <p:txBody>
          <a:bodyPr/>
          <a:lstStyle/>
          <a:p>
            <a:r>
              <a:rPr lang="el-GR"/>
              <a:t>Στυλ κύριου τίτλου</a:t>
            </a:r>
          </a:p>
        </p:txBody>
      </p:sp>
      <p:sp>
        <p:nvSpPr>
          <p:cNvPr id="3" name="Θέση ημερομηνίας 2"/>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4" name="Θέση υποσέλιδου 3"/>
          <p:cNvSpPr>
            <a:spLocks noGrp="1"/>
          </p:cNvSpPr>
          <p:nvPr>
            <p:ph type="ftr" sz="quarter" idx="11"/>
          </p:nvPr>
        </p:nvSpPr>
        <p:spPr/>
        <p:txBody>
          <a:bodyPr/>
          <a:lstStyle/>
          <a:p>
            <a:endParaRPr lang="en-US" dirty="0"/>
          </a:p>
        </p:txBody>
      </p:sp>
      <p:sp>
        <p:nvSpPr>
          <p:cNvPr id="5" name="Θέση αριθμού διαφάνειας 4"/>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145047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Κενό">
    <p:spTree>
      <p:nvGrpSpPr>
        <p:cNvPr id="1" name=""/>
        <p:cNvGrpSpPr/>
        <p:nvPr/>
      </p:nvGrpSpPr>
      <p:grpSpPr>
        <a:xfrm>
          <a:off x="0" y="0"/>
          <a:ext cx="0" cy="0"/>
          <a:chOff x="0" y="0"/>
          <a:chExt cx="0" cy="0"/>
        </a:xfrm>
      </p:grpSpPr>
      <p:sp>
        <p:nvSpPr>
          <p:cNvPr id="2" name="Θέση ημερομηνίας 1"/>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3" name="Θέση υποσέλιδου 2"/>
          <p:cNvSpPr>
            <a:spLocks noGrp="1"/>
          </p:cNvSpPr>
          <p:nvPr>
            <p:ph type="ftr" sz="quarter" idx="11"/>
          </p:nvPr>
        </p:nvSpPr>
        <p:spPr/>
        <p:txBody>
          <a:bodyPr/>
          <a:lstStyle/>
          <a:p>
            <a:endParaRPr lang="en-US" dirty="0"/>
          </a:p>
        </p:txBody>
      </p:sp>
      <p:sp>
        <p:nvSpPr>
          <p:cNvPr id="4" name="Θέση αριθμού διαφάνειας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22470834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Τίτλος 1"/>
          <p:cNvSpPr>
            <a:spLocks noGrp="1"/>
          </p:cNvSpPr>
          <p:nvPr>
            <p:ph type="title"/>
          </p:nvPr>
        </p:nvSpPr>
        <p:spPr>
          <a:xfrm>
            <a:off x="839788" y="457200"/>
            <a:ext cx="3932237" cy="1600200"/>
          </a:xfrm>
        </p:spPr>
        <p:txBody>
          <a:bodyPr anchor="b"/>
          <a:lstStyle>
            <a:lvl1pPr>
              <a:defRPr sz="3200"/>
            </a:lvl1pPr>
          </a:lstStyle>
          <a:p>
            <a:r>
              <a:rPr lang="el-GR"/>
              <a:t>Στυλ κύριου τίτλου</a:t>
            </a:r>
          </a:p>
        </p:txBody>
      </p:sp>
      <p:sp>
        <p:nvSpPr>
          <p:cNvPr id="3" name="Θέση περιεχομένου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4" name="Θέση κειμένου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l-GR"/>
              <a:t>Επεξεργασία στυλ υποδείγματος κειμένου</a:t>
            </a:r>
          </a:p>
        </p:txBody>
      </p:sp>
      <p:sp>
        <p:nvSpPr>
          <p:cNvPr id="5" name="Θέση ημερομηνίας 4"/>
          <p:cNvSpPr>
            <a:spLocks noGrp="1"/>
          </p:cNvSpPr>
          <p:nvPr>
            <p:ph type="dt" sz="half" idx="10"/>
          </p:nvPr>
        </p:nvSpPr>
        <p:spPr/>
        <p:txBody>
          <a:bodyPr/>
          <a:lstStyle/>
          <a:p>
            <a:fld id="{42A54C80-263E-416B-A8E0-580EDEADCBDC}" type="datetimeFigureOut">
              <a:rPr lang="en-US" smtClean="0"/>
              <a:t>4/18/2021</a:t>
            </a:fld>
            <a:endParaRPr lang="en-US" dirty="0"/>
          </a:p>
        </p:txBody>
      </p:sp>
      <p:sp>
        <p:nvSpPr>
          <p:cNvPr id="6" name="Θέση υποσέλιδου 5"/>
          <p:cNvSpPr>
            <a:spLocks noGrp="1"/>
          </p:cNvSpPr>
          <p:nvPr>
            <p:ph type="ftr" sz="quarter" idx="11"/>
          </p:nvPr>
        </p:nvSpPr>
        <p:spPr/>
        <p:txBody>
          <a:bodyPr/>
          <a:lstStyle/>
          <a:p>
            <a:endParaRPr lang="en-US" dirty="0"/>
          </a:p>
        </p:txBody>
      </p:sp>
      <p:sp>
        <p:nvSpPr>
          <p:cNvPr id="7" name="Θέση αριθμού διαφάνειας 6"/>
          <p:cNvSpPr>
            <a:spLocks noGrp="1"/>
          </p:cNvSpPr>
          <p:nvPr>
            <p:ph type="sldNum" sz="quarter" idx="12"/>
          </p:nvPr>
        </p:nvSpPr>
        <p:spPr/>
        <p:txBody>
          <a:bodyPr/>
          <a:lstStyle/>
          <a:p>
            <a:fld id="{519954A3-9DFD-4C44-94BA-B95130A3BA1C}" type="slidenum">
              <a:rPr lang="en-US" smtClean="0"/>
              <a:t>‹#›</a:t>
            </a:fld>
            <a:endParaRPr lang="en-US" dirty="0"/>
          </a:p>
        </p:txBody>
      </p:sp>
    </p:spTree>
    <p:extLst>
      <p:ext uri="{BB962C8B-B14F-4D97-AF65-F5344CB8AC3E}">
        <p14:creationId xmlns:p14="http://schemas.microsoft.com/office/powerpoint/2010/main" val="117392046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Τίτλος 1"/>
          <p:cNvSpPr>
            <a:spLocks noGrp="1"/>
          </p:cNvSpPr>
          <p:nvPr>
            <p:ph type="title"/>
          </p:nvPr>
        </p:nvSpPr>
        <p:spPr>
          <a:xfrm>
            <a:off x="839788" y="457200"/>
            <a:ext cx="3932237" cy="1600200"/>
          </a:xfrm>
        </p:spPr>
        <p:txBody>
          <a:bodyPr anchor="b"/>
          <a:lstStyle>
            <a:lvl1pPr>
              <a:defRPr sz="3200"/>
            </a:lvl1pPr>
          </a:lstStyle>
          <a:p>
            <a:r>
              <a:rPr lang="el-GR"/>
              <a:t>Στυλ κύριου τίτλου</a:t>
            </a:r>
          </a:p>
        </p:txBody>
      </p:sp>
      <p:sp>
        <p:nvSpPr>
          <p:cNvPr id="3" name="Θέση εικόνας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l-GR"/>
          </a:p>
        </p:txBody>
      </p:sp>
      <p:sp>
        <p:nvSpPr>
          <p:cNvPr id="4" name="Θέση κειμένου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l-GR"/>
              <a:t>Επεξεργασία στυλ υποδείγματος κειμένου</a:t>
            </a:r>
          </a:p>
        </p:txBody>
      </p:sp>
      <p:sp>
        <p:nvSpPr>
          <p:cNvPr id="5" name="Θέση ημερομηνίας 4"/>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6" name="Θέση υποσέλιδου 5"/>
          <p:cNvSpPr>
            <a:spLocks noGrp="1"/>
          </p:cNvSpPr>
          <p:nvPr>
            <p:ph type="ftr" sz="quarter" idx="11"/>
          </p:nvPr>
        </p:nvSpPr>
        <p:spPr/>
        <p:txBody>
          <a:bodyPr/>
          <a:lstStyle/>
          <a:p>
            <a:endParaRPr lang="en-US" dirty="0"/>
          </a:p>
        </p:txBody>
      </p:sp>
      <p:sp>
        <p:nvSpPr>
          <p:cNvPr id="7" name="Θέση αριθμού διαφάνειας 6"/>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25432650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Τίτλος 1"/>
          <p:cNvSpPr>
            <a:spLocks noGrp="1"/>
          </p:cNvSpPr>
          <p:nvPr>
            <p:ph type="title"/>
          </p:nvPr>
        </p:nvSpPr>
        <p:spPr/>
        <p:txBody>
          <a:bodyPr/>
          <a:lstStyle/>
          <a:p>
            <a:r>
              <a:rPr lang="el-GR"/>
              <a:t>Στυλ κύριου τίτλου</a:t>
            </a:r>
          </a:p>
        </p:txBody>
      </p:sp>
      <p:sp>
        <p:nvSpPr>
          <p:cNvPr id="3" name="Θέση κατακόρυφου κειμένου 2"/>
          <p:cNvSpPr>
            <a:spLocks noGrp="1"/>
          </p:cNvSpPr>
          <p:nvPr>
            <p:ph type="body" orient="vert" idx="1"/>
          </p:nvPr>
        </p:nvSpPr>
        <p:spPr/>
        <p:txBody>
          <a:bodyPr vert="eaVert"/>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4" name="Θέση ημερομηνίας 3"/>
          <p:cNvSpPr>
            <a:spLocks noGrp="1"/>
          </p:cNvSpPr>
          <p:nvPr>
            <p:ph type="dt" sz="half" idx="10"/>
          </p:nvPr>
        </p:nvSpPr>
        <p:spPr/>
        <p:txBody>
          <a:bodyPr/>
          <a:lstStyle/>
          <a:p>
            <a:fld id="{55C6B4A9-1611-4792-9094-5F34BCA07E0B}" type="datetimeFigureOut">
              <a:rPr lang="en-US" smtClean="0"/>
              <a:t>4/18/2021</a:t>
            </a:fld>
            <a:endParaRPr lang="en-US" dirty="0"/>
          </a:p>
        </p:txBody>
      </p:sp>
      <p:sp>
        <p:nvSpPr>
          <p:cNvPr id="5" name="Θέση υποσέλιδου 4"/>
          <p:cNvSpPr>
            <a:spLocks noGrp="1"/>
          </p:cNvSpPr>
          <p:nvPr>
            <p:ph type="ftr" sz="quarter" idx="11"/>
          </p:nvPr>
        </p:nvSpPr>
        <p:spPr/>
        <p:txBody>
          <a:bodyPr/>
          <a:lstStyle/>
          <a:p>
            <a:endParaRPr lang="en-US" dirty="0"/>
          </a:p>
        </p:txBody>
      </p:sp>
      <p:sp>
        <p:nvSpPr>
          <p:cNvPr id="6" name="Θέση αριθμού διαφάνειας 5"/>
          <p:cNvSpPr>
            <a:spLocks noGrp="1"/>
          </p:cNvSpPr>
          <p:nvPr>
            <p:ph type="sldNum" sz="quarter" idx="12"/>
          </p:nvPr>
        </p:nvSpPr>
        <p:spPr/>
        <p:txBody>
          <a:bodyPr/>
          <a:lstStyle/>
          <a:p>
            <a:fld id="{89333C77-0158-454C-844F-B7AB9BD7DAD4}" type="slidenum">
              <a:rPr lang="en-US" smtClean="0"/>
              <a:t>‹#›</a:t>
            </a:fld>
            <a:endParaRPr lang="en-US" dirty="0"/>
          </a:p>
        </p:txBody>
      </p:sp>
    </p:spTree>
    <p:extLst>
      <p:ext uri="{BB962C8B-B14F-4D97-AF65-F5344CB8AC3E}">
        <p14:creationId xmlns:p14="http://schemas.microsoft.com/office/powerpoint/2010/main" val="22320352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Κατακόρυφος τίτλος 1"/>
          <p:cNvSpPr>
            <a:spLocks noGrp="1"/>
          </p:cNvSpPr>
          <p:nvPr>
            <p:ph type="title" orient="vert"/>
          </p:nvPr>
        </p:nvSpPr>
        <p:spPr>
          <a:xfrm>
            <a:off x="8724900" y="365125"/>
            <a:ext cx="2628900" cy="5811838"/>
          </a:xfrm>
        </p:spPr>
        <p:txBody>
          <a:bodyPr vert="eaVert"/>
          <a:lstStyle/>
          <a:p>
            <a:r>
              <a:rPr lang="el-GR"/>
              <a:t>Στυλ κύριου τίτλου</a:t>
            </a:r>
          </a:p>
        </p:txBody>
      </p:sp>
      <p:sp>
        <p:nvSpPr>
          <p:cNvPr id="3" name="Θέση κατακόρυφου κειμένου 2"/>
          <p:cNvSpPr>
            <a:spLocks noGrp="1"/>
          </p:cNvSpPr>
          <p:nvPr>
            <p:ph type="body" orient="vert" idx="1"/>
          </p:nvPr>
        </p:nvSpPr>
        <p:spPr>
          <a:xfrm>
            <a:off x="838200" y="365125"/>
            <a:ext cx="7734300" cy="5811838"/>
          </a:xfrm>
        </p:spPr>
        <p:txBody>
          <a:bodyPr vert="eaVert"/>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4" name="Θέση ημερομηνίας 3"/>
          <p:cNvSpPr>
            <a:spLocks noGrp="1"/>
          </p:cNvSpPr>
          <p:nvPr>
            <p:ph type="dt" sz="half" idx="10"/>
          </p:nvPr>
        </p:nvSpPr>
        <p:spPr/>
        <p:txBody>
          <a:bodyPr/>
          <a:lstStyle/>
          <a:p>
            <a:fld id="{B61BEF0D-F0BB-DE4B-95CE-6DB70DBA9567}" type="datetimeFigureOut">
              <a:rPr lang="en-US" smtClean="0"/>
              <a:pPr/>
              <a:t>4/18/2021</a:t>
            </a:fld>
            <a:endParaRPr lang="en-US" dirty="0"/>
          </a:p>
        </p:txBody>
      </p:sp>
      <p:sp>
        <p:nvSpPr>
          <p:cNvPr id="5" name="Θέση υποσέλιδου 4"/>
          <p:cNvSpPr>
            <a:spLocks noGrp="1"/>
          </p:cNvSpPr>
          <p:nvPr>
            <p:ph type="ftr" sz="quarter" idx="11"/>
          </p:nvPr>
        </p:nvSpPr>
        <p:spPr/>
        <p:txBody>
          <a:bodyPr/>
          <a:lstStyle/>
          <a:p>
            <a:endParaRPr lang="en-US" dirty="0"/>
          </a:p>
        </p:txBody>
      </p:sp>
      <p:sp>
        <p:nvSpPr>
          <p:cNvPr id="6" name="Θέση αριθμού διαφάνειας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98417879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Θέση τίτλου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l-GR"/>
              <a:t>Στυλ κύριου τίτλου</a:t>
            </a:r>
          </a:p>
        </p:txBody>
      </p:sp>
      <p:sp>
        <p:nvSpPr>
          <p:cNvPr id="3" name="Θέση κειμένου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l-GR"/>
              <a:t>Επεξεργασία στυλ υποδείγματος κειμένου</a:t>
            </a:r>
          </a:p>
          <a:p>
            <a:pPr lvl="1"/>
            <a:r>
              <a:rPr lang="el-GR"/>
              <a:t>Δεύτερου επιπέδου</a:t>
            </a:r>
          </a:p>
          <a:p>
            <a:pPr lvl="2"/>
            <a:r>
              <a:rPr lang="el-GR"/>
              <a:t>Τρίτου επιπέδου</a:t>
            </a:r>
          </a:p>
          <a:p>
            <a:pPr lvl="3"/>
            <a:r>
              <a:rPr lang="el-GR"/>
              <a:t>Τέταρτου επιπέδου</a:t>
            </a:r>
          </a:p>
          <a:p>
            <a:pPr lvl="4"/>
            <a:r>
              <a:rPr lang="el-GR"/>
              <a:t>Πέμπτου επιπέδου</a:t>
            </a:r>
          </a:p>
        </p:txBody>
      </p:sp>
      <p:sp>
        <p:nvSpPr>
          <p:cNvPr id="4" name="Θέση ημερομηνίας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61BEF0D-F0BB-DE4B-95CE-6DB70DBA9567}" type="datetimeFigureOut">
              <a:rPr lang="en-US" smtClean="0"/>
              <a:pPr/>
              <a:t>4/18/2021</a:t>
            </a:fld>
            <a:endParaRPr lang="en-US" dirty="0"/>
          </a:p>
        </p:txBody>
      </p:sp>
      <p:sp>
        <p:nvSpPr>
          <p:cNvPr id="5" name="Θέση υποσέλιδου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Θέση αριθμού διαφάνειας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204251919"/>
      </p:ext>
    </p:extLst>
  </p:cSld>
  <p:clrMap bg1="lt1" tx1="dk1" bg2="lt2" tx2="dk2" accent1="accent1" accent2="accent2" accent3="accent3" accent4="accent4" accent5="accent5" accent6="accent6" hlink="hlink" folHlink="folHlink"/>
  <p:sldLayoutIdLst>
    <p:sldLayoutId id="2147483700" r:id="rId1"/>
    <p:sldLayoutId id="2147483701" r:id="rId2"/>
    <p:sldLayoutId id="2147483702" r:id="rId3"/>
    <p:sldLayoutId id="2147483703" r:id="rId4"/>
    <p:sldLayoutId id="2147483704" r:id="rId5"/>
    <p:sldLayoutId id="2147483705" r:id="rId6"/>
    <p:sldLayoutId id="2147483706" r:id="rId7"/>
    <p:sldLayoutId id="2147483707" r:id="rId8"/>
    <p:sldLayoutId id="2147483708" r:id="rId9"/>
    <p:sldLayoutId id="2147483709" r:id="rId10"/>
    <p:sldLayoutId id="2147483710"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3.jpe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image" Target="../media/image1.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p:cNvSpPr>
            <a:spLocks noGrp="1"/>
          </p:cNvSpPr>
          <p:nvPr>
            <p:ph type="ctrTitle"/>
          </p:nvPr>
        </p:nvSpPr>
        <p:spPr>
          <a:xfrm>
            <a:off x="1267078" y="3144417"/>
            <a:ext cx="9522842" cy="1020260"/>
          </a:xfrm>
        </p:spPr>
        <p:txBody>
          <a:bodyPr>
            <a:normAutofit/>
          </a:bodyPr>
          <a:lstStyle/>
          <a:p>
            <a:r>
              <a:rPr lang="el-GR" altLang="el-GR" sz="4800" dirty="0">
                <a:latin typeface="Bookman Old Style" panose="02050604050505020204" pitchFamily="18" charset="0"/>
              </a:rPr>
              <a:t>Περιφέρεια Αττικής</a:t>
            </a:r>
            <a:endParaRPr lang="el-GR" sz="4800" dirty="0">
              <a:latin typeface="Bookman Old Style" panose="02050604050505020204" pitchFamily="18" charset="0"/>
            </a:endParaRPr>
          </a:p>
        </p:txBody>
      </p:sp>
      <p:sp>
        <p:nvSpPr>
          <p:cNvPr id="3" name="Υπότιτλος 2"/>
          <p:cNvSpPr>
            <a:spLocks noGrp="1"/>
          </p:cNvSpPr>
          <p:nvPr>
            <p:ph type="subTitle" idx="1"/>
          </p:nvPr>
        </p:nvSpPr>
        <p:spPr>
          <a:xfrm>
            <a:off x="1267078" y="4264429"/>
            <a:ext cx="9435134" cy="1305098"/>
          </a:xfrm>
        </p:spPr>
        <p:txBody>
          <a:bodyPr/>
          <a:lstStyle/>
          <a:p>
            <a:r>
              <a:rPr lang="el-GR" altLang="el-GR" dirty="0">
                <a:latin typeface="Bookman Old Style" panose="02050604050505020204" pitchFamily="18" charset="0"/>
              </a:rPr>
              <a:t>Κέντρο Διαχείρισης Κυκλοφορίας ΔΙΔΙΜΥ</a:t>
            </a:r>
          </a:p>
          <a:p>
            <a:r>
              <a:rPr lang="el-GR" altLang="el-GR" i="1" dirty="0">
                <a:latin typeface="Bookman Old Style" panose="02050604050505020204" pitchFamily="18" charset="0"/>
              </a:rPr>
              <a:t>Κυκλοφοριακά Στοιχεία</a:t>
            </a:r>
            <a:endParaRPr lang="en-US" altLang="el-GR" i="1" dirty="0">
              <a:latin typeface="Bookman Old Style" panose="02050604050505020204" pitchFamily="18" charset="0"/>
            </a:endParaRPr>
          </a:p>
        </p:txBody>
      </p:sp>
      <p:pic>
        <p:nvPicPr>
          <p:cNvPr id="4" name="Picture 2" descr="Περιφέρεια Αττικής - MARI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146587" y="5205296"/>
            <a:ext cx="1898826" cy="14796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Εικόνα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12192000" cy="3144416"/>
          </a:xfrm>
          <a:prstGeom prst="rect">
            <a:avLst/>
          </a:prstGeom>
        </p:spPr>
      </p:pic>
    </p:spTree>
    <p:extLst>
      <p:ext uri="{BB962C8B-B14F-4D97-AF65-F5344CB8AC3E}">
        <p14:creationId xmlns:p14="http://schemas.microsoft.com/office/powerpoint/2010/main" val="426871480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lumMod val="95000"/>
          </a:schemeClr>
        </a:solidFill>
        <a:effectLst/>
      </p:bgPr>
    </p:bg>
    <p:spTree>
      <p:nvGrpSpPr>
        <p:cNvPr id="1" name=""/>
        <p:cNvGrpSpPr/>
        <p:nvPr/>
      </p:nvGrpSpPr>
      <p:grpSpPr>
        <a:xfrm>
          <a:off x="0" y="0"/>
          <a:ext cx="0" cy="0"/>
          <a:chOff x="0" y="0"/>
          <a:chExt cx="0" cy="0"/>
        </a:xfrm>
      </p:grpSpPr>
      <p:sp>
        <p:nvSpPr>
          <p:cNvPr id="2" name="Τίτλος 1"/>
          <p:cNvSpPr>
            <a:spLocks noGrp="1"/>
          </p:cNvSpPr>
          <p:nvPr>
            <p:ph type="title"/>
          </p:nvPr>
        </p:nvSpPr>
        <p:spPr>
          <a:xfrm>
            <a:off x="1704109" y="-1"/>
            <a:ext cx="9164782" cy="1237237"/>
          </a:xfrm>
          <a:gradFill flip="none" rotWithShape="1">
            <a:gsLst>
              <a:gs pos="0">
                <a:schemeClr val="accent1">
                  <a:lumMod val="0"/>
                  <a:lumOff val="100000"/>
                </a:schemeClr>
              </a:gs>
              <a:gs pos="93893">
                <a:schemeClr val="accent1">
                  <a:lumMod val="50000"/>
                </a:schemeClr>
              </a:gs>
              <a:gs pos="47000">
                <a:schemeClr val="bg1">
                  <a:lumMod val="85000"/>
                </a:schemeClr>
              </a:gs>
              <a:gs pos="34000">
                <a:srgbClr val="F7F7F7"/>
              </a:gs>
              <a:gs pos="66000">
                <a:schemeClr val="bg1">
                  <a:lumMod val="95000"/>
                </a:schemeClr>
              </a:gs>
              <a:gs pos="81000">
                <a:schemeClr val="accent1">
                  <a:lumMod val="60000"/>
                  <a:lumOff val="40000"/>
                </a:schemeClr>
              </a:gs>
            </a:gsLst>
            <a:path path="circle">
              <a:fillToRect l="100000" t="100000"/>
            </a:path>
            <a:tileRect r="-100000" b="-100000"/>
          </a:gradFill>
        </p:spPr>
        <p:txBody>
          <a:bodyPr>
            <a:normAutofit/>
          </a:bodyPr>
          <a:lstStyle/>
          <a:p>
            <a:r>
              <a:rPr lang="el-GR" sz="4000" dirty="0">
                <a:latin typeface="+mn-lt"/>
              </a:rPr>
              <a:t>	μειωμένη η κυκλοφορία το 			Σαββατοκύριακο </a:t>
            </a:r>
          </a:p>
        </p:txBody>
      </p:sp>
      <p:pic>
        <p:nvPicPr>
          <p:cNvPr id="5" name="Θέση περιεχομένου 4"/>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1" y="1237236"/>
            <a:ext cx="4214552" cy="5619404"/>
          </a:xfrm>
          <a:solidFill>
            <a:schemeClr val="bg1"/>
          </a:solidFill>
        </p:spPr>
      </p:pic>
      <p:sp>
        <p:nvSpPr>
          <p:cNvPr id="7" name="Θέση περιεχομένου 6"/>
          <p:cNvSpPr>
            <a:spLocks noGrp="1"/>
          </p:cNvSpPr>
          <p:nvPr>
            <p:ph sz="half" idx="2"/>
          </p:nvPr>
        </p:nvSpPr>
        <p:spPr>
          <a:xfrm>
            <a:off x="4680065" y="1837113"/>
            <a:ext cx="7148946" cy="4736894"/>
          </a:xfrm>
        </p:spPr>
        <p:txBody>
          <a:bodyPr/>
          <a:lstStyle/>
          <a:p>
            <a:pPr marL="0" indent="0" algn="ctr">
              <a:lnSpc>
                <a:spcPct val="100000"/>
              </a:lnSpc>
              <a:buNone/>
            </a:pPr>
            <a:r>
              <a:rPr lang="el-GR" dirty="0"/>
              <a:t>Σε εφαρμογή των οδηγιών                                       του Περιφερειάρχη Αττικής 	            </a:t>
            </a:r>
            <a:r>
              <a:rPr lang="el-GR" altLang="en-US" dirty="0"/>
              <a:t>αποτυπώνεται η μείωση της κυκλοφορίας, μετά τα νέα μέτρα περιορισμού της κινητικότητας, σε 15 κεντρικούς οδικούς άξονες από τα στοιχεία που κατέγραψαν οι 1000 αισθητήρες μέτρησης κυκλοφοριακού φόρτου του      Κέντρο Διαχείρισης Κυκλοφορίας της Περιφέρειας Αττικής. </a:t>
            </a:r>
            <a:endParaRPr lang="el-GR" dirty="0"/>
          </a:p>
          <a:p>
            <a:pPr marL="0" indent="0" algn="ctr">
              <a:buNone/>
            </a:pPr>
            <a:endParaRPr lang="el-GR" dirty="0"/>
          </a:p>
        </p:txBody>
      </p:sp>
      <p:pic>
        <p:nvPicPr>
          <p:cNvPr id="4" name="Picture 2" descr="Περιφέρεια Αττικής - MARI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604241" y="1"/>
            <a:ext cx="1587722" cy="1237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Τίτλος 1"/>
          <p:cNvSpPr txBox="1">
            <a:spLocks/>
          </p:cNvSpPr>
          <p:nvPr/>
        </p:nvSpPr>
        <p:spPr>
          <a:xfrm>
            <a:off x="1" y="-3"/>
            <a:ext cx="10424160" cy="1237237"/>
          </a:xfrm>
          <a:prstGeom prst="rect">
            <a:avLst/>
          </a:prstGeom>
          <a:gradFill flip="none" rotWithShape="1">
            <a:gsLst>
              <a:gs pos="0">
                <a:schemeClr val="accent1">
                  <a:lumMod val="0"/>
                  <a:lumOff val="100000"/>
                </a:schemeClr>
              </a:gs>
              <a:gs pos="93893">
                <a:schemeClr val="accent1">
                  <a:lumMod val="50000"/>
                </a:schemeClr>
              </a:gs>
              <a:gs pos="47000">
                <a:schemeClr val="bg1">
                  <a:lumMod val="85000"/>
                </a:schemeClr>
              </a:gs>
              <a:gs pos="34000">
                <a:srgbClr val="F7F7F7"/>
              </a:gs>
              <a:gs pos="66000">
                <a:schemeClr val="bg1">
                  <a:lumMod val="95000"/>
                </a:schemeClr>
              </a:gs>
              <a:gs pos="81000">
                <a:schemeClr val="accent1">
                  <a:lumMod val="60000"/>
                  <a:lumOff val="40000"/>
                </a:schemeClr>
              </a:gs>
            </a:gsLst>
            <a:path path="circle">
              <a:fillToRect l="100000" t="100000"/>
            </a:path>
            <a:tileRect r="-100000" b="-100000"/>
          </a:gra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l-GR" sz="4000" b="1" dirty="0">
                <a:latin typeface="+mn-lt"/>
              </a:rPr>
              <a:t>	</a:t>
            </a:r>
            <a:r>
              <a:rPr lang="el-GR" sz="4000" b="1" dirty="0"/>
              <a:t> Αύξηση της κυκλοφορίας κατά τη διάρκεια του Σαββατοκύριακου διαδημοτικών</a:t>
            </a:r>
            <a:endParaRPr lang="el-GR" sz="4000" b="1" dirty="0">
              <a:latin typeface="+mn-lt"/>
            </a:endParaRPr>
          </a:p>
        </p:txBody>
      </p:sp>
    </p:spTree>
    <p:extLst>
      <p:ext uri="{BB962C8B-B14F-4D97-AF65-F5344CB8AC3E}">
        <p14:creationId xmlns:p14="http://schemas.microsoft.com/office/powerpoint/2010/main" val="128198492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Περιφέρεια Αττικής - MARI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04241" y="69046"/>
            <a:ext cx="1499118" cy="11681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p:cNvSpPr txBox="1">
            <a:spLocks/>
          </p:cNvSpPr>
          <p:nvPr/>
        </p:nvSpPr>
        <p:spPr>
          <a:xfrm>
            <a:off x="1704109" y="-3"/>
            <a:ext cx="8811491" cy="1471356"/>
          </a:xfrm>
          <a:prstGeom prst="rect">
            <a:avLst/>
          </a:prstGeom>
          <a:gradFill flip="none" rotWithShape="1">
            <a:gsLst>
              <a:gs pos="0">
                <a:schemeClr val="accent1">
                  <a:lumMod val="0"/>
                  <a:lumOff val="100000"/>
                </a:schemeClr>
              </a:gs>
              <a:gs pos="93893">
                <a:schemeClr val="accent1">
                  <a:lumMod val="50000"/>
                </a:schemeClr>
              </a:gs>
              <a:gs pos="47000">
                <a:schemeClr val="bg1">
                  <a:lumMod val="85000"/>
                </a:schemeClr>
              </a:gs>
              <a:gs pos="34000">
                <a:srgbClr val="F7F7F7"/>
              </a:gs>
              <a:gs pos="66000">
                <a:schemeClr val="bg1">
                  <a:lumMod val="95000"/>
                </a:schemeClr>
              </a:gs>
              <a:gs pos="81000">
                <a:schemeClr val="accent1">
                  <a:lumMod val="60000"/>
                  <a:lumOff val="40000"/>
                </a:schemeClr>
              </a:gs>
            </a:gsLst>
            <a:path path="circle">
              <a:fillToRect l="100000" t="100000"/>
            </a:path>
            <a:tileRect r="-100000" b="-100000"/>
          </a:gra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l-GR" sz="4000" dirty="0">
                <a:latin typeface="+mn-lt"/>
              </a:rPr>
              <a:t>	αυξημένη η κυκλοφορία το 1ο			Σαββατοκύριακο του Απριλίου</a:t>
            </a:r>
          </a:p>
        </p:txBody>
      </p:sp>
      <p:sp>
        <p:nvSpPr>
          <p:cNvPr id="6" name="Τίτλος 1"/>
          <p:cNvSpPr txBox="1">
            <a:spLocks/>
          </p:cNvSpPr>
          <p:nvPr/>
        </p:nvSpPr>
        <p:spPr>
          <a:xfrm>
            <a:off x="1" y="-4"/>
            <a:ext cx="2173901" cy="1471357"/>
          </a:xfrm>
          <a:prstGeom prst="rect">
            <a:avLst/>
          </a:prstGeom>
          <a:solidFill>
            <a:schemeClr val="accent1">
              <a:lumMod val="50000"/>
            </a:schemeClr>
          </a:soli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r"/>
            <a:r>
              <a:rPr lang="el-GR" sz="4000" b="1" dirty="0">
                <a:solidFill>
                  <a:schemeClr val="bg1"/>
                </a:solidFill>
                <a:latin typeface="+mn-lt"/>
              </a:rPr>
              <a:t>28,7% </a:t>
            </a:r>
            <a:endParaRPr lang="el-GR" sz="4000" b="1" dirty="0">
              <a:latin typeface="+mn-lt"/>
            </a:endParaRPr>
          </a:p>
        </p:txBody>
      </p:sp>
      <p:sp>
        <p:nvSpPr>
          <p:cNvPr id="7" name="Ορθογώνιο 6"/>
          <p:cNvSpPr/>
          <p:nvPr/>
        </p:nvSpPr>
        <p:spPr>
          <a:xfrm>
            <a:off x="243208" y="1471353"/>
            <a:ext cx="4328791" cy="5176802"/>
          </a:xfrm>
          <a:prstGeom prst="rect">
            <a:avLst/>
          </a:prstGeom>
        </p:spPr>
        <p:txBody>
          <a:bodyPr wrap="square">
            <a:spAutoFit/>
          </a:bodyPr>
          <a:lstStyle/>
          <a:p>
            <a:pPr>
              <a:lnSpc>
                <a:spcPct val="140000"/>
              </a:lnSpc>
              <a:defRPr/>
            </a:pPr>
            <a:r>
              <a:rPr lang="el-GR" altLang="en-US" sz="4400" b="1" dirty="0"/>
              <a:t>28,7% </a:t>
            </a:r>
          </a:p>
          <a:p>
            <a:pPr>
              <a:lnSpc>
                <a:spcPct val="140000"/>
              </a:lnSpc>
              <a:defRPr/>
            </a:pPr>
            <a:r>
              <a:rPr lang="el-GR" sz="2400" dirty="0"/>
              <a:t>Αυξημένη</a:t>
            </a:r>
            <a:r>
              <a:rPr lang="el-GR" altLang="en-US" sz="2400" dirty="0"/>
              <a:t> παρουσιάζεται </a:t>
            </a:r>
            <a:r>
              <a:rPr lang="el-GR" sz="2400" dirty="0"/>
              <a:t>η </a:t>
            </a:r>
            <a:r>
              <a:rPr lang="el-GR" altLang="en-US" sz="2400" dirty="0"/>
              <a:t>κυκλοφορία το πρώτο Σαββατοκύριακο του Απριλίου, μετά την άρση περιορισμού μετακίνησης στα όρια του Δήμου, συγκριτικά με το τελευταίο Σαββατοκύριακο του Μαρτίου</a:t>
            </a:r>
          </a:p>
        </p:txBody>
      </p:sp>
      <p:pic>
        <p:nvPicPr>
          <p:cNvPr id="8" name="Picture 4" descr="https://attachment.outlook.live.net/owa/MSA%3Aa.giannopoulou%40outlook.com/service.svc/s/GetAttachmentThumbnail?id=AQMkADAwATMwMAItMWNjAGQtN2ZmADgtMDACLTAwCgBGAAADNyIID2I6%2F0OqfEiOyFIM4AcAJKh77htvrUK88LBhPhyRcAAAAgEMAAAAJKh77htvrUK88LBhPhyRcAABpXeL5QAAAAESABAAdwbYUzwuPEG6EVCycBLVdQ%3D%3D&amp;thumbnailType=2&amp;isc=1&amp;token=eyJhbGciOiJSUzI1NiIsImtpZCI6IjU2MzU4ODUyMzRCOTI1MkRERTAwNTc2NkQ5RDlGMjc2NTY1RjYzRTIiLCJ0eXAiOiJKV1QiLCJ4NXQiOiJWaldJVWpTNUpTM2VBRmRtMmRueWRsWmZZLUkifQ.eyJvcmlnaW4iOiJodHRwczovL291dGxvb2subGl2ZS5jb20iLCJ1YyI6ImQ3MWUzN2MzNGE5ZjRjMGZhZDk3YjM1ODVmN2U3YmM0IiwidmVyIjoiRXhjaGFuZ2UuQ2FsbGJhY2suVjEiLCJhcHBjdHhzZW5kZXIiOiJPd2FEb3dubG9hZEA4NGRmOWU3Zi1lOWY2LTQwYWYtYjQzNS1hYWFhYWFhYWFhYWEiLCJpc3NyaW5nIjoiV1ciLCJhcHBjdHgiOiJ7XCJtc2V4Y2hwcm90XCI6XCJvd2FcIixcInB1aWRcIjpcIjg0NDQyNTQxMzM2MTY1NlwiLFwic2NvcGVcIjpcIk93YURvd25sb2FkXCIsXCJvaWRcIjpcIjAwMDMwMDAwLTFjY2QtN2ZmOC0wMDAwLTAwMDAwMDAwMDAwMFwiLFwicHJpbWFyeXNpZFwiOlwiUy0xLTI4MjctMTk2NjA4LTQ4MzIyOTY4OFwifSIsIm5iZiI6MTYwODI4NDUzMSwiZXhwIjoxNjA4Mjg1MTMxLCJpc3MiOiIwMDAwMDAwMi0wMDAwLTBmZjEtY2UwMC0wMDAwMDAwMDAwMDBAODRkZjllN2YtZTlmNi00MGFmLWI0MzUtYWFhYWFhYWFhYWFhIiwiYXVkIjoiMDAwMDAwMDItMDAwMC0wZmYxLWNlMDAtMDAwMDAwMDAwMDAwL2F0dGFjaG1lbnQub3V0bG9vay5saXZlLm5ldEA4NGRmOWU3Zi1lOWY2LTQwYWYtYjQzNS1hYWFhYWFhYWFhYWEiLCJoYXBwIjoib3dhIn0.VMH7Gk5MJy1pgUmQG-yGvKOHmzSv7dSoy4d1BuQsOqTwt-VQvuC5R24HUIf2U9uuKgN8kB_KKAWPemsvkPXroPYro-W65AZMetjXE0ZYLs6otCN8stfZ3svOeo74Y_IR6vlAngCl0ft_VTINSGGOjDd1o3V3O1-LL1jbRerf7kpoJO4CT8Xr41mRDItW_OYBDwL2XiMrjHZK3oZc_QTex8Sgf_DJi4Bf5W48ks3KHoogW1erqmk8L36vlnundeHqz0Z2C53UEtUVwrH8EYgX_ejqZ3DDvxW-p7kSZcWjRF6YjKogOTXLGAB-xFFBpDgcdvkF7IN6aYlbUQVfgGK7wQ&amp;X-OWA-CANARY=6Fpdl-epekmf4RYGXvO4xtD395Q5o9gYUGhqp5xzmjGvpbty_bAX61UHv2utFKdAf2jub2GdmFQ.&amp;owa=outlook.live.com&amp;scriptVer=20201207002.07&amp;animation=true"/>
          <p:cNvPicPr>
            <a:picLocks noGrp="1" noChangeAspect="1" noChangeArrowheads="1"/>
          </p:cNvPicPr>
          <p:nvPr>
            <p:ph idx="1"/>
          </p:nvPr>
        </p:nvPicPr>
        <p:blipFill>
          <a:blip r:embed="rId3"/>
          <a:srcRect/>
          <a:stretch>
            <a:fillRect/>
          </a:stretch>
        </p:blipFill>
        <p:spPr bwMode="auto">
          <a:xfrm>
            <a:off x="4832710" y="2285999"/>
            <a:ext cx="7071810" cy="3976378"/>
          </a:xfrm>
          <a:prstGeom prst="rect">
            <a:avLst/>
          </a:prstGeom>
          <a:ln>
            <a:noFill/>
          </a:ln>
          <a:effectLst>
            <a:outerShdw blurRad="190500" algn="tl" rotWithShape="0">
              <a:srgbClr val="000000">
                <a:alpha val="70000"/>
              </a:srgbClr>
            </a:outerShdw>
          </a:effectLst>
        </p:spPr>
      </p:pic>
      <p:sp>
        <p:nvSpPr>
          <p:cNvPr id="9" name="5 - Βέλος προς τα κάτω"/>
          <p:cNvSpPr/>
          <p:nvPr/>
        </p:nvSpPr>
        <p:spPr>
          <a:xfrm rot="10800000">
            <a:off x="2668982" y="1798161"/>
            <a:ext cx="489059" cy="48783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Tree>
    <p:extLst>
      <p:ext uri="{BB962C8B-B14F-4D97-AF65-F5344CB8AC3E}">
        <p14:creationId xmlns:p14="http://schemas.microsoft.com/office/powerpoint/2010/main" val="377553571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Περιφέρεια Αττικής - MARI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04241" y="69046"/>
            <a:ext cx="1499118" cy="11681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p:cNvSpPr txBox="1">
            <a:spLocks/>
          </p:cNvSpPr>
          <p:nvPr/>
        </p:nvSpPr>
        <p:spPr>
          <a:xfrm>
            <a:off x="1" y="-3"/>
            <a:ext cx="10515600" cy="1471356"/>
          </a:xfrm>
          <a:prstGeom prst="rect">
            <a:avLst/>
          </a:prstGeom>
          <a:gradFill flip="none" rotWithShape="1">
            <a:gsLst>
              <a:gs pos="0">
                <a:schemeClr val="accent1">
                  <a:lumMod val="0"/>
                  <a:lumOff val="100000"/>
                </a:schemeClr>
              </a:gs>
              <a:gs pos="93893">
                <a:schemeClr val="accent1">
                  <a:lumMod val="50000"/>
                </a:schemeClr>
              </a:gs>
              <a:gs pos="47000">
                <a:schemeClr val="bg1">
                  <a:lumMod val="85000"/>
                </a:schemeClr>
              </a:gs>
              <a:gs pos="34000">
                <a:srgbClr val="F7F7F7"/>
              </a:gs>
              <a:gs pos="66000">
                <a:schemeClr val="bg1">
                  <a:lumMod val="95000"/>
                </a:schemeClr>
              </a:gs>
              <a:gs pos="81000">
                <a:schemeClr val="accent1">
                  <a:lumMod val="60000"/>
                  <a:lumOff val="40000"/>
                </a:schemeClr>
              </a:gs>
            </a:gsLst>
            <a:path path="circle">
              <a:fillToRect l="100000" t="100000"/>
            </a:path>
            <a:tileRect r="-100000" b="-100000"/>
          </a:gra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l-GR" sz="4000" dirty="0">
                <a:latin typeface="+mn-lt"/>
              </a:rPr>
              <a:t>	</a:t>
            </a:r>
            <a:r>
              <a:rPr lang="el-GR" altLang="el-GR" sz="4000" b="1" dirty="0"/>
              <a:t>Οι οδικές αρτηρίες που καταγράφεται η μεγαλύτερη αύξηση</a:t>
            </a:r>
            <a:endParaRPr lang="el-GR" sz="4000" b="1" dirty="0">
              <a:latin typeface="+mn-lt"/>
            </a:endParaRPr>
          </a:p>
        </p:txBody>
      </p:sp>
      <p:sp>
        <p:nvSpPr>
          <p:cNvPr id="7" name="Ορθογώνιο 6"/>
          <p:cNvSpPr/>
          <p:nvPr/>
        </p:nvSpPr>
        <p:spPr>
          <a:xfrm>
            <a:off x="448888" y="2086495"/>
            <a:ext cx="4222865" cy="4253472"/>
          </a:xfrm>
          <a:prstGeom prst="rect">
            <a:avLst/>
          </a:prstGeom>
        </p:spPr>
        <p:txBody>
          <a:bodyPr wrap="square">
            <a:spAutoFit/>
          </a:bodyPr>
          <a:lstStyle/>
          <a:p>
            <a:pPr marL="342900" lvl="0" indent="-342900">
              <a:lnSpc>
                <a:spcPct val="150000"/>
              </a:lnSpc>
              <a:buFont typeface="Arial" panose="020B0604020202020204" pitchFamily="34" charset="0"/>
              <a:buChar char="•"/>
            </a:pPr>
            <a:r>
              <a:rPr lang="el-GR" sz="2600" b="1" dirty="0" err="1"/>
              <a:t>Λ.Βουλιαγμένης</a:t>
            </a:r>
            <a:r>
              <a:rPr lang="el-GR" sz="2600" b="1" dirty="0"/>
              <a:t> 	57,7%</a:t>
            </a:r>
          </a:p>
          <a:p>
            <a:pPr marL="342900" indent="-342900">
              <a:lnSpc>
                <a:spcPct val="150000"/>
              </a:lnSpc>
              <a:buFont typeface="Arial" panose="020B0604020202020204" pitchFamily="34" charset="0"/>
              <a:buChar char="•"/>
            </a:pPr>
            <a:r>
              <a:rPr lang="el-GR" sz="2600" b="1" dirty="0"/>
              <a:t>Λ. Μεσογείων  	49,1%</a:t>
            </a:r>
          </a:p>
          <a:p>
            <a:pPr marL="342900" indent="-342900">
              <a:lnSpc>
                <a:spcPct val="150000"/>
              </a:lnSpc>
              <a:buFont typeface="Arial" panose="020B0604020202020204" pitchFamily="34" charset="0"/>
              <a:buChar char="•"/>
            </a:pPr>
            <a:r>
              <a:rPr lang="el-GR" sz="2600" b="1" dirty="0"/>
              <a:t>Λ. Αθηνών	 	44,9%</a:t>
            </a:r>
            <a:endParaRPr lang="el-GR" sz="2600" dirty="0"/>
          </a:p>
          <a:p>
            <a:pPr marL="342900" indent="-342900">
              <a:lnSpc>
                <a:spcPct val="150000"/>
              </a:lnSpc>
              <a:buFont typeface="Arial" panose="020B0604020202020204" pitchFamily="34" charset="0"/>
              <a:buChar char="•"/>
            </a:pPr>
            <a:r>
              <a:rPr lang="el-GR" sz="2600" b="1" dirty="0"/>
              <a:t>Λ. </a:t>
            </a:r>
            <a:r>
              <a:rPr lang="el-GR" sz="2600" b="1" dirty="0" err="1"/>
              <a:t>Ποσειδώνος</a:t>
            </a:r>
            <a:r>
              <a:rPr lang="el-GR" sz="2600" dirty="0"/>
              <a:t> 	</a:t>
            </a:r>
            <a:r>
              <a:rPr lang="el-GR" sz="2600" b="1" dirty="0"/>
              <a:t>43,9%</a:t>
            </a:r>
            <a:r>
              <a:rPr lang="el-GR" sz="2600" dirty="0"/>
              <a:t> </a:t>
            </a:r>
          </a:p>
          <a:p>
            <a:pPr marL="342900" lvl="0" indent="-342900">
              <a:lnSpc>
                <a:spcPct val="150000"/>
              </a:lnSpc>
              <a:buFont typeface="Arial" panose="020B0604020202020204" pitchFamily="34" charset="0"/>
              <a:buChar char="•"/>
            </a:pPr>
            <a:r>
              <a:rPr lang="el-GR" sz="2600" b="1" dirty="0"/>
              <a:t>Λ. </a:t>
            </a:r>
            <a:r>
              <a:rPr lang="el-GR" sz="2600" b="1" dirty="0" err="1"/>
              <a:t>Βασ</a:t>
            </a:r>
            <a:r>
              <a:rPr lang="el-GR" sz="2600" b="1" dirty="0"/>
              <a:t>. Σοφίας 	37,5%</a:t>
            </a:r>
            <a:endParaRPr lang="el-GR" sz="2600" dirty="0"/>
          </a:p>
          <a:p>
            <a:pPr marL="342900" lvl="0" indent="-342900">
              <a:lnSpc>
                <a:spcPct val="150000"/>
              </a:lnSpc>
              <a:buFont typeface="Arial" panose="020B0604020202020204" pitchFamily="34" charset="0"/>
              <a:buChar char="•"/>
            </a:pPr>
            <a:r>
              <a:rPr lang="el-GR" sz="2600" b="1" dirty="0"/>
              <a:t>Λ. Κηφισού   	26,4%</a:t>
            </a:r>
            <a:endParaRPr lang="el-GR" sz="2600" dirty="0"/>
          </a:p>
          <a:p>
            <a:pPr>
              <a:lnSpc>
                <a:spcPct val="140000"/>
              </a:lnSpc>
              <a:defRPr/>
            </a:pPr>
            <a:endParaRPr lang="el-GR" altLang="en-US" sz="2600" dirty="0"/>
          </a:p>
        </p:txBody>
      </p:sp>
      <p:pic>
        <p:nvPicPr>
          <p:cNvPr id="8" name="Picture 4" descr="https://attachment.outlook.live.net/owa/MSA%3Aa.giannopoulou%40outlook.com/service.svc/s/GetAttachmentThumbnail?id=AQMkADAwATMwMAItMWNjAGQtN2ZmADgtMDACLTAwCgBGAAADNyIID2I6%2F0OqfEiOyFIM4AcAJKh77htvrUK88LBhPhyRcAAAAgEMAAAAJKh77htvrUK88LBhPhyRcAABpXeL5QAAAAESABAAdwbYUzwuPEG6EVCycBLVdQ%3D%3D&amp;thumbnailType=2&amp;isc=1&amp;token=eyJhbGciOiJSUzI1NiIsImtpZCI6IjU2MzU4ODUyMzRCOTI1MkRERTAwNTc2NkQ5RDlGMjc2NTY1RjYzRTIiLCJ0eXAiOiJKV1QiLCJ4NXQiOiJWaldJVWpTNUpTM2VBRmRtMmRueWRsWmZZLUkifQ.eyJvcmlnaW4iOiJodHRwczovL291dGxvb2subGl2ZS5jb20iLCJ1YyI6ImQ3MWUzN2MzNGE5ZjRjMGZhZDk3YjM1ODVmN2U3YmM0IiwidmVyIjoiRXhjaGFuZ2UuQ2FsbGJhY2suVjEiLCJhcHBjdHhzZW5kZXIiOiJPd2FEb3dubG9hZEA4NGRmOWU3Zi1lOWY2LTQwYWYtYjQzNS1hYWFhYWFhYWFhYWEiLCJpc3NyaW5nIjoiV1ciLCJhcHBjdHgiOiJ7XCJtc2V4Y2hwcm90XCI6XCJvd2FcIixcInB1aWRcIjpcIjg0NDQyNTQxMzM2MTY1NlwiLFwic2NvcGVcIjpcIk93YURvd25sb2FkXCIsXCJvaWRcIjpcIjAwMDMwMDAwLTFjY2QtN2ZmOC0wMDAwLTAwMDAwMDAwMDAwMFwiLFwicHJpbWFyeXNpZFwiOlwiUy0xLTI4MjctMTk2NjA4LTQ4MzIyOTY4OFwifSIsIm5iZiI6MTYwODI4NDUzMSwiZXhwIjoxNjA4Mjg1MTMxLCJpc3MiOiIwMDAwMDAwMi0wMDAwLTBmZjEtY2UwMC0wMDAwMDAwMDAwMDBAODRkZjllN2YtZTlmNi00MGFmLWI0MzUtYWFhYWFhYWFhYWFhIiwiYXVkIjoiMDAwMDAwMDItMDAwMC0wZmYxLWNlMDAtMDAwMDAwMDAwMDAwL2F0dGFjaG1lbnQub3V0bG9vay5saXZlLm5ldEA4NGRmOWU3Zi1lOWY2LTQwYWYtYjQzNS1hYWFhYWFhYWFhYWEiLCJoYXBwIjoib3dhIn0.VMH7Gk5MJy1pgUmQG-yGvKOHmzSv7dSoy4d1BuQsOqTwt-VQvuC5R24HUIf2U9uuKgN8kB_KKAWPemsvkPXroPYro-W65AZMetjXE0ZYLs6otCN8stfZ3svOeo74Y_IR6vlAngCl0ft_VTINSGGOjDd1o3V3O1-LL1jbRerf7kpoJO4CT8Xr41mRDItW_OYBDwL2XiMrjHZK3oZc_QTex8Sgf_DJi4Bf5W48ks3KHoogW1erqmk8L36vlnundeHqz0Z2C53UEtUVwrH8EYgX_ejqZ3DDvxW-p7kSZcWjRF6YjKogOTXLGAB-xFFBpDgcdvkF7IN6aYlbUQVfgGK7wQ&amp;X-OWA-CANARY=6Fpdl-epekmf4RYGXvO4xtD395Q5o9gYUGhqp5xzmjGvpbty_bAX61UHv2utFKdAf2jub2GdmFQ.&amp;owa=outlook.live.com&amp;scriptVer=20201207002.07&amp;animation=true"/>
          <p:cNvPicPr>
            <a:picLocks noGrp="1" noChangeAspect="1" noChangeArrowheads="1"/>
          </p:cNvPicPr>
          <p:nvPr>
            <p:ph idx="1"/>
          </p:nvPr>
        </p:nvPicPr>
        <p:blipFill>
          <a:blip r:embed="rId3"/>
          <a:srcRect/>
          <a:stretch>
            <a:fillRect/>
          </a:stretch>
        </p:blipFill>
        <p:spPr bwMode="auto">
          <a:xfrm>
            <a:off x="4832710" y="2285999"/>
            <a:ext cx="7071810" cy="3976378"/>
          </a:xfrm>
          <a:prstGeom prst="rect">
            <a:avLst/>
          </a:prstGeom>
          <a:ln>
            <a:noFill/>
          </a:ln>
          <a:effectLst>
            <a:outerShdw blurRad="190500" algn="tl" rotWithShape="0">
              <a:srgbClr val="000000">
                <a:alpha val="70000"/>
              </a:srgbClr>
            </a:outerShdw>
          </a:effectLst>
        </p:spPr>
      </p:pic>
    </p:spTree>
    <p:extLst>
      <p:ext uri="{BB962C8B-B14F-4D97-AF65-F5344CB8AC3E}">
        <p14:creationId xmlns:p14="http://schemas.microsoft.com/office/powerpoint/2010/main" val="126990568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Περιφέρεια Αττικής - MARI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04241" y="69046"/>
            <a:ext cx="1499118" cy="11681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p:cNvSpPr txBox="1">
            <a:spLocks/>
          </p:cNvSpPr>
          <p:nvPr/>
        </p:nvSpPr>
        <p:spPr>
          <a:xfrm>
            <a:off x="1" y="-3"/>
            <a:ext cx="10515600" cy="1471356"/>
          </a:xfrm>
          <a:prstGeom prst="rect">
            <a:avLst/>
          </a:prstGeom>
          <a:gradFill flip="none" rotWithShape="1">
            <a:gsLst>
              <a:gs pos="0">
                <a:schemeClr val="accent1">
                  <a:lumMod val="0"/>
                  <a:lumOff val="100000"/>
                </a:schemeClr>
              </a:gs>
              <a:gs pos="97000">
                <a:schemeClr val="accent1">
                  <a:lumMod val="50000"/>
                </a:schemeClr>
              </a:gs>
              <a:gs pos="47000">
                <a:schemeClr val="bg1">
                  <a:lumMod val="85000"/>
                </a:schemeClr>
              </a:gs>
              <a:gs pos="34000">
                <a:srgbClr val="F7F7F7"/>
              </a:gs>
              <a:gs pos="66000">
                <a:schemeClr val="bg1">
                  <a:lumMod val="95000"/>
                </a:schemeClr>
              </a:gs>
              <a:gs pos="84000">
                <a:schemeClr val="accent1">
                  <a:lumMod val="60000"/>
                  <a:lumOff val="40000"/>
                </a:schemeClr>
              </a:gs>
            </a:gsLst>
            <a:lin ang="10800000" scaled="1"/>
            <a:tileRect/>
          </a:gra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l-GR" sz="2400" b="1" dirty="0">
                <a:latin typeface="+mn-lt"/>
              </a:rPr>
              <a:t>	</a:t>
            </a:r>
            <a:r>
              <a:rPr lang="el-GR" altLang="el-GR" sz="2400" b="1" dirty="0">
                <a:latin typeface="+mn-lt"/>
              </a:rPr>
              <a:t>Σύγκριση μέσου ωριαίου αριθμού οχημάτων σε 15 οδικές αρτηρίες μεταξύ</a:t>
            </a:r>
            <a:r>
              <a:rPr lang="el-GR" altLang="en-US" sz="2400" b="1" dirty="0">
                <a:latin typeface="+mn-lt"/>
              </a:rPr>
              <a:t> πρώτου Σαββατοκύριακου του Απριλίου και τελευταίου του Μαρτίου</a:t>
            </a:r>
            <a:endParaRPr lang="el-GR" sz="2400" b="1" dirty="0">
              <a:latin typeface="+mn-lt"/>
            </a:endParaRPr>
          </a:p>
        </p:txBody>
      </p:sp>
      <p:graphicFrame>
        <p:nvGraphicFramePr>
          <p:cNvPr id="6" name="Θέση περιεχομένου 5"/>
          <p:cNvGraphicFramePr>
            <a:graphicFrameLocks noGrp="1"/>
          </p:cNvGraphicFramePr>
          <p:nvPr>
            <p:ph idx="1"/>
            <p:extLst>
              <p:ext uri="{D42A27DB-BD31-4B8C-83A1-F6EECF244321}">
                <p14:modId xmlns:p14="http://schemas.microsoft.com/office/powerpoint/2010/main" val="3180988521"/>
              </p:ext>
            </p:extLst>
          </p:nvPr>
        </p:nvGraphicFramePr>
        <p:xfrm>
          <a:off x="244699" y="1471353"/>
          <a:ext cx="11694016" cy="5199903"/>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37765304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Περιφέρεια Αττικής - MARI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04241" y="69046"/>
            <a:ext cx="1499118" cy="11681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p:cNvSpPr txBox="1">
            <a:spLocks/>
          </p:cNvSpPr>
          <p:nvPr/>
        </p:nvSpPr>
        <p:spPr>
          <a:xfrm>
            <a:off x="1796816" y="-4"/>
            <a:ext cx="8718784" cy="1471357"/>
          </a:xfrm>
          <a:prstGeom prst="rect">
            <a:avLst/>
          </a:prstGeom>
          <a:gradFill flip="none" rotWithShape="1">
            <a:gsLst>
              <a:gs pos="0">
                <a:schemeClr val="accent1">
                  <a:lumMod val="0"/>
                  <a:lumOff val="100000"/>
                </a:schemeClr>
              </a:gs>
              <a:gs pos="93893">
                <a:schemeClr val="accent1">
                  <a:lumMod val="50000"/>
                </a:schemeClr>
              </a:gs>
              <a:gs pos="47000">
                <a:schemeClr val="bg1">
                  <a:lumMod val="85000"/>
                </a:schemeClr>
              </a:gs>
              <a:gs pos="34000">
                <a:srgbClr val="F7F7F7"/>
              </a:gs>
              <a:gs pos="66000">
                <a:schemeClr val="bg1">
                  <a:lumMod val="95000"/>
                </a:schemeClr>
              </a:gs>
              <a:gs pos="81000">
                <a:schemeClr val="accent1">
                  <a:lumMod val="60000"/>
                  <a:lumOff val="40000"/>
                </a:schemeClr>
              </a:gs>
            </a:gsLst>
            <a:path path="circle">
              <a:fillToRect l="100000" t="100000"/>
            </a:path>
            <a:tileRect r="-100000" b="-100000"/>
          </a:gradFill>
        </p:spPr>
        <p:txBody>
          <a:bodyPr vert="horz" lIns="91440" tIns="45720" rIns="91440" bIns="45720" rtlCol="0" anchor="ctr">
            <a:normAutofit fontScale="92500"/>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l-GR" sz="4000" dirty="0">
                <a:latin typeface="+mn-lt"/>
              </a:rPr>
              <a:t>	επιπρόσθετη αύξηση της κυκλοφορίας 	το 2</a:t>
            </a:r>
            <a:r>
              <a:rPr lang="el-GR" sz="4000" baseline="30000" dirty="0">
                <a:latin typeface="+mn-lt"/>
              </a:rPr>
              <a:t>ο</a:t>
            </a:r>
            <a:r>
              <a:rPr lang="el-GR" sz="4000" dirty="0">
                <a:latin typeface="+mn-lt"/>
              </a:rPr>
              <a:t>  Σαββατοκύριακο του Απριλίου</a:t>
            </a:r>
          </a:p>
        </p:txBody>
      </p:sp>
      <p:sp>
        <p:nvSpPr>
          <p:cNvPr id="6" name="Τίτλος 1"/>
          <p:cNvSpPr txBox="1">
            <a:spLocks/>
          </p:cNvSpPr>
          <p:nvPr/>
        </p:nvSpPr>
        <p:spPr>
          <a:xfrm>
            <a:off x="2" y="-4"/>
            <a:ext cx="1796814" cy="1471357"/>
          </a:xfrm>
          <a:prstGeom prst="rect">
            <a:avLst/>
          </a:prstGeom>
          <a:solidFill>
            <a:schemeClr val="accent1">
              <a:lumMod val="50000"/>
            </a:schemeClr>
          </a:soli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r"/>
            <a:r>
              <a:rPr lang="el-GR" sz="4000" b="1" dirty="0">
                <a:solidFill>
                  <a:schemeClr val="bg1"/>
                </a:solidFill>
                <a:latin typeface="+mn-lt"/>
              </a:rPr>
              <a:t>5,6% </a:t>
            </a:r>
            <a:endParaRPr lang="el-GR" sz="4000" b="1" dirty="0">
              <a:latin typeface="+mn-lt"/>
            </a:endParaRPr>
          </a:p>
        </p:txBody>
      </p:sp>
      <p:sp>
        <p:nvSpPr>
          <p:cNvPr id="7" name="Ορθογώνιο 6"/>
          <p:cNvSpPr/>
          <p:nvPr/>
        </p:nvSpPr>
        <p:spPr>
          <a:xfrm>
            <a:off x="116378" y="1471353"/>
            <a:ext cx="4364182" cy="5176802"/>
          </a:xfrm>
          <a:prstGeom prst="rect">
            <a:avLst/>
          </a:prstGeom>
        </p:spPr>
        <p:txBody>
          <a:bodyPr wrap="square">
            <a:spAutoFit/>
          </a:bodyPr>
          <a:lstStyle/>
          <a:p>
            <a:pPr>
              <a:lnSpc>
                <a:spcPct val="140000"/>
              </a:lnSpc>
              <a:defRPr/>
            </a:pPr>
            <a:r>
              <a:rPr lang="el-GR" altLang="en-US" sz="4400" b="1" dirty="0"/>
              <a:t>	5,6% </a:t>
            </a:r>
          </a:p>
          <a:p>
            <a:pPr algn="ctr">
              <a:lnSpc>
                <a:spcPct val="140000"/>
              </a:lnSpc>
              <a:defRPr/>
            </a:pPr>
            <a:r>
              <a:rPr lang="el-GR" altLang="en-US" sz="2400" b="1" dirty="0"/>
              <a:t>Αύξηση </a:t>
            </a:r>
            <a:r>
              <a:rPr lang="el-GR" altLang="en-US" sz="2400" dirty="0"/>
              <a:t>παρουσιάζει  η κυκλοφορία το πρώτο Σαββατοκύριακο μετά το άνοιγμα του λιανεμπορίου </a:t>
            </a:r>
            <a:r>
              <a:rPr lang="el-GR" altLang="el-GR" sz="2400" dirty="0"/>
              <a:t>σε 15 οδικές αρτηρίες </a:t>
            </a:r>
            <a:r>
              <a:rPr lang="el-GR" altLang="en-US" sz="2400" dirty="0"/>
              <a:t>σε ποσοστό 5,</a:t>
            </a:r>
            <a:r>
              <a:rPr lang="en-US" altLang="en-US" sz="2400" dirty="0"/>
              <a:t>6</a:t>
            </a:r>
            <a:r>
              <a:rPr lang="el-GR" altLang="en-US" sz="2400" dirty="0"/>
              <a:t>%          το 2</a:t>
            </a:r>
            <a:r>
              <a:rPr lang="el-GR" altLang="en-US" sz="2400" baseline="30000" dirty="0"/>
              <a:t>ο</a:t>
            </a:r>
            <a:r>
              <a:rPr lang="el-GR" altLang="en-US" sz="2400" dirty="0"/>
              <a:t> Σαββατοκύριακο του Απριλίου σε σχέση με το προηγούμενο</a:t>
            </a:r>
            <a:r>
              <a:rPr lang="el-GR" altLang="en-US" sz="2000" dirty="0"/>
              <a:t>.</a:t>
            </a:r>
            <a:endParaRPr lang="el-GR" altLang="en-US" dirty="0"/>
          </a:p>
        </p:txBody>
      </p:sp>
      <p:pic>
        <p:nvPicPr>
          <p:cNvPr id="8" name="Picture 4" descr="https://attachment.outlook.live.net/owa/MSA%3Aa.giannopoulou%40outlook.com/service.svc/s/GetAttachmentThumbnail?id=AQMkADAwATMwMAItMWNjAGQtN2ZmADgtMDACLTAwCgBGAAADNyIID2I6%2F0OqfEiOyFIM4AcAJKh77htvrUK88LBhPhyRcAAAAgEMAAAAJKh77htvrUK88LBhPhyRcAABpXeL5QAAAAESABAAdwbYUzwuPEG6EVCycBLVdQ%3D%3D&amp;thumbnailType=2&amp;isc=1&amp;token=eyJhbGciOiJSUzI1NiIsImtpZCI6IjU2MzU4ODUyMzRCOTI1MkRERTAwNTc2NkQ5RDlGMjc2NTY1RjYzRTIiLCJ0eXAiOiJKV1QiLCJ4NXQiOiJWaldJVWpTNUpTM2VBRmRtMmRueWRsWmZZLUkifQ.eyJvcmlnaW4iOiJodHRwczovL291dGxvb2subGl2ZS5jb20iLCJ1YyI6ImQ3MWUzN2MzNGE5ZjRjMGZhZDk3YjM1ODVmN2U3YmM0IiwidmVyIjoiRXhjaGFuZ2UuQ2FsbGJhY2suVjEiLCJhcHBjdHhzZW5kZXIiOiJPd2FEb3dubG9hZEA4NGRmOWU3Zi1lOWY2LTQwYWYtYjQzNS1hYWFhYWFhYWFhYWEiLCJpc3NyaW5nIjoiV1ciLCJhcHBjdHgiOiJ7XCJtc2V4Y2hwcm90XCI6XCJvd2FcIixcInB1aWRcIjpcIjg0NDQyNTQxMzM2MTY1NlwiLFwic2NvcGVcIjpcIk93YURvd25sb2FkXCIsXCJvaWRcIjpcIjAwMDMwMDAwLTFjY2QtN2ZmOC0wMDAwLTAwMDAwMDAwMDAwMFwiLFwicHJpbWFyeXNpZFwiOlwiUy0xLTI4MjctMTk2NjA4LTQ4MzIyOTY4OFwifSIsIm5iZiI6MTYwODI4NDUzMSwiZXhwIjoxNjA4Mjg1MTMxLCJpc3MiOiIwMDAwMDAwMi0wMDAwLTBmZjEtY2UwMC0wMDAwMDAwMDAwMDBAODRkZjllN2YtZTlmNi00MGFmLWI0MzUtYWFhYWFhYWFhYWFhIiwiYXVkIjoiMDAwMDAwMDItMDAwMC0wZmYxLWNlMDAtMDAwMDAwMDAwMDAwL2F0dGFjaG1lbnQub3V0bG9vay5saXZlLm5ldEA4NGRmOWU3Zi1lOWY2LTQwYWYtYjQzNS1hYWFhYWFhYWFhYWEiLCJoYXBwIjoib3dhIn0.VMH7Gk5MJy1pgUmQG-yGvKOHmzSv7dSoy4d1BuQsOqTwt-VQvuC5R24HUIf2U9uuKgN8kB_KKAWPemsvkPXroPYro-W65AZMetjXE0ZYLs6otCN8stfZ3svOeo74Y_IR6vlAngCl0ft_VTINSGGOjDd1o3V3O1-LL1jbRerf7kpoJO4CT8Xr41mRDItW_OYBDwL2XiMrjHZK3oZc_QTex8Sgf_DJi4Bf5W48ks3KHoogW1erqmk8L36vlnundeHqz0Z2C53UEtUVwrH8EYgX_ejqZ3DDvxW-p7kSZcWjRF6YjKogOTXLGAB-xFFBpDgcdvkF7IN6aYlbUQVfgGK7wQ&amp;X-OWA-CANARY=6Fpdl-epekmf4RYGXvO4xtD395Q5o9gYUGhqp5xzmjGvpbty_bAX61UHv2utFKdAf2jub2GdmFQ.&amp;owa=outlook.live.com&amp;scriptVer=20201207002.07&amp;animation=true"/>
          <p:cNvPicPr>
            <a:picLocks noGrp="1" noChangeAspect="1" noChangeArrowheads="1"/>
          </p:cNvPicPr>
          <p:nvPr>
            <p:ph idx="1"/>
          </p:nvPr>
        </p:nvPicPr>
        <p:blipFill>
          <a:blip r:embed="rId3"/>
          <a:srcRect/>
          <a:stretch>
            <a:fillRect/>
          </a:stretch>
        </p:blipFill>
        <p:spPr bwMode="auto">
          <a:xfrm>
            <a:off x="4832710" y="2285999"/>
            <a:ext cx="7071810" cy="3976378"/>
          </a:xfrm>
          <a:prstGeom prst="rect">
            <a:avLst/>
          </a:prstGeom>
          <a:ln>
            <a:noFill/>
          </a:ln>
          <a:effectLst>
            <a:outerShdw blurRad="190500" algn="tl" rotWithShape="0">
              <a:srgbClr val="000000">
                <a:alpha val="70000"/>
              </a:srgbClr>
            </a:outerShdw>
          </a:effectLst>
        </p:spPr>
      </p:pic>
      <p:sp>
        <p:nvSpPr>
          <p:cNvPr id="9" name="5 - Βέλος προς τα κάτω"/>
          <p:cNvSpPr/>
          <p:nvPr/>
        </p:nvSpPr>
        <p:spPr>
          <a:xfrm rot="10800000">
            <a:off x="3138091" y="1661274"/>
            <a:ext cx="484632" cy="624725"/>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l-GR"/>
          </a:p>
        </p:txBody>
      </p:sp>
    </p:spTree>
    <p:extLst>
      <p:ext uri="{BB962C8B-B14F-4D97-AF65-F5344CB8AC3E}">
        <p14:creationId xmlns:p14="http://schemas.microsoft.com/office/powerpoint/2010/main" val="305713632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Περιφέρεια Αττικής - MARI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04241" y="69046"/>
            <a:ext cx="1499118" cy="11681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Τίτλος 1"/>
          <p:cNvSpPr txBox="1">
            <a:spLocks/>
          </p:cNvSpPr>
          <p:nvPr/>
        </p:nvSpPr>
        <p:spPr>
          <a:xfrm>
            <a:off x="1" y="-3"/>
            <a:ext cx="10515600" cy="1471356"/>
          </a:xfrm>
          <a:prstGeom prst="rect">
            <a:avLst/>
          </a:prstGeom>
          <a:gradFill flip="none" rotWithShape="1">
            <a:gsLst>
              <a:gs pos="0">
                <a:schemeClr val="accent1">
                  <a:lumMod val="0"/>
                  <a:lumOff val="100000"/>
                </a:schemeClr>
              </a:gs>
              <a:gs pos="93893">
                <a:schemeClr val="accent1">
                  <a:lumMod val="50000"/>
                </a:schemeClr>
              </a:gs>
              <a:gs pos="47000">
                <a:schemeClr val="bg1">
                  <a:lumMod val="85000"/>
                </a:schemeClr>
              </a:gs>
              <a:gs pos="34000">
                <a:srgbClr val="F7F7F7"/>
              </a:gs>
              <a:gs pos="66000">
                <a:schemeClr val="bg1">
                  <a:lumMod val="95000"/>
                </a:schemeClr>
              </a:gs>
              <a:gs pos="81000">
                <a:schemeClr val="accent1">
                  <a:lumMod val="60000"/>
                  <a:lumOff val="40000"/>
                </a:schemeClr>
              </a:gs>
            </a:gsLst>
            <a:path path="circle">
              <a:fillToRect l="100000" t="100000"/>
            </a:path>
            <a:tileRect r="-100000" b="-100000"/>
          </a:gradFill>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l-GR" sz="2400" b="1" dirty="0">
                <a:latin typeface="+mn-lt"/>
              </a:rPr>
              <a:t>	</a:t>
            </a:r>
            <a:r>
              <a:rPr lang="el-GR" altLang="el-GR" sz="2400" b="1" dirty="0">
                <a:latin typeface="+mn-lt"/>
              </a:rPr>
              <a:t>Σύγκριση μέσου ωριαίου αριθμού οχημάτων σε 15 οδικές αρτηρίες μεταξύ</a:t>
            </a:r>
            <a:r>
              <a:rPr lang="el-GR" altLang="en-US" sz="2400" b="1" dirty="0">
                <a:latin typeface="+mn-lt"/>
              </a:rPr>
              <a:t> 2</a:t>
            </a:r>
            <a:r>
              <a:rPr lang="el-GR" altLang="en-US" sz="2400" b="1" baseline="30000" dirty="0">
                <a:latin typeface="+mn-lt"/>
              </a:rPr>
              <a:t>ου</a:t>
            </a:r>
            <a:r>
              <a:rPr lang="el-GR" altLang="en-US" sz="2400" b="1" dirty="0">
                <a:latin typeface="+mn-lt"/>
              </a:rPr>
              <a:t> και 1</a:t>
            </a:r>
            <a:r>
              <a:rPr lang="el-GR" altLang="en-US" sz="2400" b="1" baseline="30000" dirty="0">
                <a:latin typeface="+mn-lt"/>
              </a:rPr>
              <a:t>ου</a:t>
            </a:r>
            <a:endParaRPr lang="el-GR" sz="2400" b="1" baseline="30000" dirty="0">
              <a:latin typeface="+mn-lt"/>
            </a:endParaRPr>
          </a:p>
          <a:p>
            <a:pPr algn="ctr"/>
            <a:r>
              <a:rPr lang="el-GR" altLang="en-US" sz="2400" b="1" dirty="0">
                <a:latin typeface="+mn-lt"/>
              </a:rPr>
              <a:t>Σαββατοκύριακου του Απριλίου 2021</a:t>
            </a:r>
            <a:endParaRPr lang="el-GR" sz="2400" b="1" dirty="0">
              <a:latin typeface="+mn-lt"/>
            </a:endParaRPr>
          </a:p>
        </p:txBody>
      </p:sp>
      <p:graphicFrame>
        <p:nvGraphicFramePr>
          <p:cNvPr id="8" name="Θέση περιεχομένου 7"/>
          <p:cNvGraphicFramePr>
            <a:graphicFrameLocks noGrp="1"/>
          </p:cNvGraphicFramePr>
          <p:nvPr>
            <p:ph idx="1"/>
            <p:extLst>
              <p:ext uri="{D42A27DB-BD31-4B8C-83A1-F6EECF244321}">
                <p14:modId xmlns:p14="http://schemas.microsoft.com/office/powerpoint/2010/main" val="691557824"/>
              </p:ext>
            </p:extLst>
          </p:nvPr>
        </p:nvGraphicFramePr>
        <p:xfrm>
          <a:off x="133004" y="1471353"/>
          <a:ext cx="11887199" cy="5145577"/>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407835833"/>
      </p:ext>
    </p:extLst>
  </p:cSld>
  <p:clrMapOvr>
    <a:masterClrMapping/>
  </p:clrMapOvr>
</p:sld>
</file>

<file path=ppt/theme/theme1.xml><?xml version="1.0" encoding="utf-8"?>
<a:theme xmlns:a="http://schemas.openxmlformats.org/drawingml/2006/main" name="Θέμα του Office">
  <a:themeElements>
    <a:clrScheme name="Office 2007-2010">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Tahoma"/>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Override>
</file>

<file path=docProps/app.xml><?xml version="1.0" encoding="utf-8"?>
<Properties xmlns="http://schemas.openxmlformats.org/officeDocument/2006/extended-properties" xmlns:vt="http://schemas.openxmlformats.org/officeDocument/2006/docPropsVTypes">
  <Template/>
  <TotalTime>845</TotalTime>
  <Words>256</Words>
  <Application>Microsoft Office PowerPoint</Application>
  <PresentationFormat>Ευρεία οθόνη</PresentationFormat>
  <Paragraphs>26</Paragraphs>
  <Slides>7</Slides>
  <Notes>0</Notes>
  <HiddenSlides>0</HiddenSlides>
  <MMClips>0</MMClips>
  <ScaleCrop>false</ScaleCrop>
  <HeadingPairs>
    <vt:vector size="6" baseType="variant">
      <vt:variant>
        <vt:lpstr>Γραμματοσειρές που χρησιμοποιούνται</vt:lpstr>
      </vt:variant>
      <vt:variant>
        <vt:i4>4</vt:i4>
      </vt:variant>
      <vt:variant>
        <vt:lpstr>Θέμα</vt:lpstr>
      </vt:variant>
      <vt:variant>
        <vt:i4>1</vt:i4>
      </vt:variant>
      <vt:variant>
        <vt:lpstr>Τίτλοι διαφανειών</vt:lpstr>
      </vt:variant>
      <vt:variant>
        <vt:i4>7</vt:i4>
      </vt:variant>
    </vt:vector>
  </HeadingPairs>
  <TitlesOfParts>
    <vt:vector size="12" baseType="lpstr">
      <vt:lpstr>Arial</vt:lpstr>
      <vt:lpstr>Bookman Old Style</vt:lpstr>
      <vt:lpstr>Calibri</vt:lpstr>
      <vt:lpstr>Calibri Light</vt:lpstr>
      <vt:lpstr>Θέμα του Office</vt:lpstr>
      <vt:lpstr>Περιφέρεια Αττικής</vt:lpstr>
      <vt:lpstr> μειωμένη η κυκλοφορία το    Σαββατοκύριακο </vt:lpstr>
      <vt:lpstr>Παρουσίαση του PowerPoint</vt:lpstr>
      <vt:lpstr>Παρουσίαση του PowerPoint</vt:lpstr>
      <vt:lpstr>Παρουσίαση του PowerPoint</vt:lpstr>
      <vt:lpstr>Παρουσίαση του PowerPoint</vt:lpstr>
      <vt:lpstr>Παρουσίαση του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Παρουσίαση του PowerPoint</dc:title>
  <dc:creator>Mina</dc:creator>
  <cp:lastModifiedBy>Galariotis</cp:lastModifiedBy>
  <cp:revision>37</cp:revision>
  <dcterms:created xsi:type="dcterms:W3CDTF">2021-03-04T08:35:17Z</dcterms:created>
  <dcterms:modified xsi:type="dcterms:W3CDTF">2021-04-18T14:20:20Z</dcterms:modified>
</cp:coreProperties>
</file>